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310" r:id="rId3"/>
    <p:sldId id="257" r:id="rId4"/>
    <p:sldId id="290" r:id="rId5"/>
    <p:sldId id="300" r:id="rId6"/>
    <p:sldId id="288" r:id="rId7"/>
    <p:sldId id="299" r:id="rId8"/>
    <p:sldId id="319" r:id="rId9"/>
    <p:sldId id="289" r:id="rId10"/>
    <p:sldId id="298" r:id="rId11"/>
    <p:sldId id="267" r:id="rId12"/>
    <p:sldId id="278" r:id="rId13"/>
    <p:sldId id="280" r:id="rId14"/>
    <p:sldId id="281" r:id="rId15"/>
    <p:sldId id="282" r:id="rId16"/>
    <p:sldId id="283" r:id="rId17"/>
    <p:sldId id="268" r:id="rId18"/>
    <p:sldId id="284" r:id="rId19"/>
    <p:sldId id="285" r:id="rId20"/>
    <p:sldId id="270" r:id="rId21"/>
    <p:sldId id="286" r:id="rId22"/>
    <p:sldId id="272" r:id="rId23"/>
    <p:sldId id="311" r:id="rId24"/>
    <p:sldId id="259" r:id="rId25"/>
    <p:sldId id="306" r:id="rId26"/>
    <p:sldId id="304" r:id="rId27"/>
    <p:sldId id="307" r:id="rId28"/>
    <p:sldId id="302" r:id="rId29"/>
    <p:sldId id="309" r:id="rId30"/>
    <p:sldId id="260" r:id="rId31"/>
    <p:sldId id="316" r:id="rId32"/>
    <p:sldId id="317" r:id="rId33"/>
    <p:sldId id="31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4679"/>
  </p:normalViewPr>
  <p:slideViewPr>
    <p:cSldViewPr snapToGrid="0" snapToObjects="1">
      <p:cViewPr varScale="1">
        <p:scale>
          <a:sx n="88" d="100"/>
          <a:sy n="88" d="100"/>
        </p:scale>
        <p:origin x="3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3/13/2019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150" advClick="0"/>
    </mc:Choice>
    <mc:Fallback>
      <p:transition advClick="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97149"/>
            <a:ext cx="7772400" cy="3307556"/>
          </a:xfrm>
        </p:spPr>
        <p:txBody>
          <a:bodyPr>
            <a:noAutofit/>
          </a:bodyPr>
          <a:lstStyle/>
          <a:p>
            <a:r>
              <a:rPr lang="en-US" sz="4400" dirty="0"/>
              <a:t>The Simultaneous Detection and Classification of Mass and Calcification Leading to Breast Cancer in Mammograms </a:t>
            </a:r>
          </a:p>
        </p:txBody>
      </p:sp>
      <p:sp>
        <p:nvSpPr>
          <p:cNvPr id="3" name="Subtitle 2"/>
          <p:cNvSpPr>
            <a:spLocks noGrp="1"/>
          </p:cNvSpPr>
          <p:nvPr>
            <p:ph type="subTitle" idx="1"/>
          </p:nvPr>
        </p:nvSpPr>
        <p:spPr>
          <a:xfrm>
            <a:off x="1143000" y="4429919"/>
            <a:ext cx="6858000" cy="1655762"/>
          </a:xfrm>
        </p:spPr>
        <p:txBody>
          <a:bodyPr/>
          <a:lstStyle/>
          <a:p>
            <a:r>
              <a:rPr lang="en-US" dirty="0"/>
              <a:t>Scott Gozdzialski, </a:t>
            </a:r>
            <a:r>
              <a:rPr lang="en-US" dirty="0" err="1"/>
              <a:t>Ireti</a:t>
            </a:r>
            <a:r>
              <a:rPr lang="en-US" dirty="0"/>
              <a:t> </a:t>
            </a:r>
            <a:r>
              <a:rPr lang="en-US" dirty="0" err="1"/>
              <a:t>Fasere</a:t>
            </a:r>
            <a:r>
              <a:rPr lang="en-US" dirty="0"/>
              <a:t>, Alex Stern</a:t>
            </a:r>
          </a:p>
          <a:p>
            <a:r>
              <a:rPr lang="en-US" dirty="0"/>
              <a:t>Advisor: Daniel Engels</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Convolutional Neural Network</a:t>
            </a:r>
          </a:p>
        </p:txBody>
      </p:sp>
      <p:sp>
        <p:nvSpPr>
          <p:cNvPr id="3" name="Content Placeholder 2"/>
          <p:cNvSpPr>
            <a:spLocks noGrp="1"/>
          </p:cNvSpPr>
          <p:nvPr>
            <p:ph idx="1"/>
          </p:nvPr>
        </p:nvSpPr>
        <p:spPr/>
        <p:txBody>
          <a:bodyPr>
            <a:normAutofit/>
          </a:bodyPr>
          <a:lstStyle/>
          <a:p>
            <a:r>
              <a:rPr lang="en-US" sz="2800" dirty="0"/>
              <a:t>Object detection</a:t>
            </a:r>
          </a:p>
          <a:p>
            <a:pPr lvl="1"/>
            <a:r>
              <a:rPr lang="en-US" sz="2400" dirty="0">
                <a:solidFill>
                  <a:schemeClr val="tx1"/>
                </a:solidFill>
              </a:rPr>
              <a:t>Sliding window detector</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116952"/>
            <a:ext cx="8096250" cy="2638425"/>
          </a:xfrm>
          <a:prstGeom prst="rect">
            <a:avLst/>
          </a:prstGeom>
        </p:spPr>
      </p:pic>
    </p:spTree>
    <p:extLst>
      <p:ext uri="{BB962C8B-B14F-4D97-AF65-F5344CB8AC3E}">
        <p14:creationId xmlns:p14="http://schemas.microsoft.com/office/powerpoint/2010/main" val="3167815979"/>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Mammogram</a:t>
            </a:r>
          </a:p>
        </p:txBody>
      </p:sp>
      <p:sp>
        <p:nvSpPr>
          <p:cNvPr id="3" name="Content Placeholder 2"/>
          <p:cNvSpPr>
            <a:spLocks noGrp="1"/>
          </p:cNvSpPr>
          <p:nvPr>
            <p:ph idx="1"/>
          </p:nvPr>
        </p:nvSpPr>
        <p:spPr/>
        <p:txBody>
          <a:bodyPr/>
          <a:lstStyle/>
          <a:p>
            <a:r>
              <a:rPr lang="en-US" sz="2800" dirty="0"/>
              <a:t>X-Rays of the Breast</a:t>
            </a:r>
          </a:p>
          <a:p>
            <a:pPr lvl="1"/>
            <a:r>
              <a:rPr lang="en-US" sz="2400" dirty="0">
                <a:solidFill>
                  <a:schemeClr val="tx1"/>
                </a:solidFill>
              </a:rPr>
              <a:t>Normal Mammogram</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5" name="Picture 4"/>
          <p:cNvPicPr>
            <a:picLocks noChangeAspect="1"/>
          </p:cNvPicPr>
          <p:nvPr/>
        </p:nvPicPr>
        <p:blipFill rotWithShape="1">
          <a:blip r:embed="rId2"/>
          <a:srcRect l="7767" t="5904" r="10851" b="6308"/>
          <a:stretch/>
        </p:blipFill>
        <p:spPr>
          <a:xfrm>
            <a:off x="1722782" y="2915478"/>
            <a:ext cx="5287618" cy="3470000"/>
          </a:xfrm>
          <a:prstGeom prst="rect">
            <a:avLst/>
          </a:prstGeom>
        </p:spPr>
      </p:pic>
    </p:spTree>
    <p:extLst>
      <p:ext uri="{BB962C8B-B14F-4D97-AF65-F5344CB8AC3E}">
        <p14:creationId xmlns:p14="http://schemas.microsoft.com/office/powerpoint/2010/main" val="273623629"/>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Mammogram</a:t>
            </a:r>
          </a:p>
        </p:txBody>
      </p:sp>
      <p:sp>
        <p:nvSpPr>
          <p:cNvPr id="3" name="Content Placeholder 2"/>
          <p:cNvSpPr>
            <a:spLocks noGrp="1"/>
          </p:cNvSpPr>
          <p:nvPr>
            <p:ph idx="1"/>
          </p:nvPr>
        </p:nvSpPr>
        <p:spPr>
          <a:xfrm>
            <a:off x="257589" y="1822450"/>
            <a:ext cx="7886700" cy="4351338"/>
          </a:xfrm>
        </p:spPr>
        <p:txBody>
          <a:bodyPr/>
          <a:lstStyle/>
          <a:p>
            <a:r>
              <a:rPr lang="en-US" sz="2800" dirty="0"/>
              <a:t>X-Rays of the Breast</a:t>
            </a:r>
          </a:p>
          <a:p>
            <a:pPr lvl="1"/>
            <a:r>
              <a:rPr lang="en-US" sz="2400" dirty="0">
                <a:solidFill>
                  <a:schemeClr val="tx1"/>
                </a:solidFill>
              </a:rPr>
              <a:t>Abnormal – Mass</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sz="2400" dirty="0">
                <a:solidFill>
                  <a:schemeClr val="tx1"/>
                </a:solidFill>
              </a:rPr>
              <a:t>Abnormal - Calcification</a:t>
            </a:r>
          </a:p>
          <a:p>
            <a:pPr lvl="1"/>
            <a:endParaRPr lang="en-US" dirty="0">
              <a:solidFill>
                <a:schemeClr val="tx1"/>
              </a:solidFill>
            </a:endParaRPr>
          </a:p>
          <a:p>
            <a:pPr marL="457200" lvl="1" indent="0">
              <a:buNone/>
            </a:pP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6" name="Picture 5"/>
          <p:cNvPicPr>
            <a:picLocks noChangeAspect="1"/>
          </p:cNvPicPr>
          <p:nvPr/>
        </p:nvPicPr>
        <p:blipFill rotWithShape="1">
          <a:blip r:embed="rId2"/>
          <a:srcRect l="33574" t="15931" r="3656" b="8054"/>
          <a:stretch/>
        </p:blipFill>
        <p:spPr>
          <a:xfrm>
            <a:off x="6162261" y="1822450"/>
            <a:ext cx="2398644" cy="200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3" t="33102" r="553" b="20964"/>
          <a:stretch/>
        </p:blipFill>
        <p:spPr>
          <a:xfrm>
            <a:off x="6166428" y="4129157"/>
            <a:ext cx="2394477" cy="1921565"/>
          </a:xfrm>
          <a:prstGeom prst="rect">
            <a:avLst/>
          </a:prstGeom>
        </p:spPr>
      </p:pic>
    </p:spTree>
    <p:extLst>
      <p:ext uri="{BB962C8B-B14F-4D97-AF65-F5344CB8AC3E}">
        <p14:creationId xmlns:p14="http://schemas.microsoft.com/office/powerpoint/2010/main" val="3310239759"/>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Mammogram</a:t>
            </a:r>
          </a:p>
        </p:txBody>
      </p:sp>
      <p:sp>
        <p:nvSpPr>
          <p:cNvPr id="3" name="Content Placeholder 2"/>
          <p:cNvSpPr>
            <a:spLocks noGrp="1"/>
          </p:cNvSpPr>
          <p:nvPr>
            <p:ph idx="1"/>
          </p:nvPr>
        </p:nvSpPr>
        <p:spPr/>
        <p:txBody>
          <a:bodyPr/>
          <a:lstStyle/>
          <a:p>
            <a:r>
              <a:rPr lang="en-US" sz="2800" dirty="0"/>
              <a:t>Interpretations</a:t>
            </a:r>
          </a:p>
          <a:p>
            <a:pPr lvl="1"/>
            <a:r>
              <a:rPr lang="en-US" sz="2400" dirty="0">
                <a:solidFill>
                  <a:schemeClr val="tx1"/>
                </a:solidFill>
              </a:rPr>
              <a:t>BI-RADS</a:t>
            </a: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marL="457200" lvl="1" indent="0">
              <a:buNone/>
            </a:pP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08456793"/>
              </p:ext>
            </p:extLst>
          </p:nvPr>
        </p:nvGraphicFramePr>
        <p:xfrm>
          <a:off x="1400520" y="2970541"/>
          <a:ext cx="6497776" cy="3006188"/>
        </p:xfrm>
        <a:graphic>
          <a:graphicData uri="http://schemas.openxmlformats.org/drawingml/2006/table">
            <a:tbl>
              <a:tblPr firstRow="1" firstCol="1" bandRow="1"/>
              <a:tblGrid>
                <a:gridCol w="1205470">
                  <a:extLst>
                    <a:ext uri="{9D8B030D-6E8A-4147-A177-3AD203B41FA5}">
                      <a16:colId xmlns:a16="http://schemas.microsoft.com/office/drawing/2014/main" val="3541888082"/>
                    </a:ext>
                  </a:extLst>
                </a:gridCol>
                <a:gridCol w="5292306">
                  <a:extLst>
                    <a:ext uri="{9D8B030D-6E8A-4147-A177-3AD203B41FA5}">
                      <a16:colId xmlns:a16="http://schemas.microsoft.com/office/drawing/2014/main" val="13718821"/>
                    </a:ext>
                  </a:extLst>
                </a:gridCol>
              </a:tblGrid>
              <a:tr h="334021">
                <a:tc>
                  <a:txBody>
                    <a:bodyPr/>
                    <a:lstStyle/>
                    <a:p>
                      <a:pPr marL="0" marR="0" indent="144145" algn="just">
                        <a:spcBef>
                          <a:spcPts val="0"/>
                        </a:spcBef>
                        <a:spcAft>
                          <a:spcPts val="0"/>
                        </a:spcAft>
                      </a:pPr>
                      <a:r>
                        <a:rPr lang="en-US" sz="1400" b="1">
                          <a:effectLst/>
                          <a:latin typeface="Times" panose="02020603050405020304" pitchFamily="18" charset="0"/>
                          <a:ea typeface="Times New Roman" panose="02020603050405020304" pitchFamily="18" charset="0"/>
                          <a:cs typeface="Times" panose="02020603050405020304" pitchFamily="18" charset="0"/>
                        </a:rPr>
                        <a:t>Category</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b="1">
                          <a:effectLst/>
                          <a:latin typeface="Times" panose="02020603050405020304" pitchFamily="18" charset="0"/>
                          <a:ea typeface="Times New Roman" panose="02020603050405020304" pitchFamily="18" charset="0"/>
                          <a:cs typeface="Times" panose="02020603050405020304" pitchFamily="18" charset="0"/>
                        </a:rPr>
                        <a:t>Interpretation</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640751"/>
                  </a:ext>
                </a:extLst>
              </a:tr>
              <a:tr h="66804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0</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Result unclear, needs further test, and previous mammogram comparison</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9108641"/>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1</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Abnormalities absent</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3232"/>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2</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No cancer but presence of abnormalities like benign calcifications</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488604"/>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3</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Abnormalities like benign present needs follow-up</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546707"/>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4</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Abnormalities present could be cancerous, may need biopsy</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148996"/>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5</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dirty="0">
                          <a:effectLst/>
                          <a:latin typeface="Times" panose="02020603050405020304" pitchFamily="18" charset="0"/>
                          <a:ea typeface="Times New Roman" panose="02020603050405020304" pitchFamily="18" charset="0"/>
                          <a:cs typeface="Times" panose="02020603050405020304" pitchFamily="18" charset="0"/>
                        </a:rPr>
                        <a:t>Abnormalities present likely to be cancerous, requires biopsy</a:t>
                      </a:r>
                      <a:endParaRPr lang="en-US" sz="1400" dirty="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051825"/>
                  </a:ext>
                </a:extLst>
              </a:tr>
              <a:tr h="334021">
                <a:tc>
                  <a:txBody>
                    <a:bodyPr/>
                    <a:lstStyle/>
                    <a:p>
                      <a:pPr marL="0" marR="0" indent="144145" algn="just">
                        <a:spcBef>
                          <a:spcPts val="0"/>
                        </a:spcBef>
                        <a:spcAft>
                          <a:spcPts val="0"/>
                        </a:spcAft>
                      </a:pPr>
                      <a:r>
                        <a:rPr lang="en-US" sz="1400">
                          <a:effectLst/>
                          <a:latin typeface="Times" panose="02020603050405020304" pitchFamily="18" charset="0"/>
                          <a:ea typeface="Times New Roman" panose="02020603050405020304" pitchFamily="18" charset="0"/>
                          <a:cs typeface="Times" panose="02020603050405020304" pitchFamily="18" charset="0"/>
                        </a:rPr>
                        <a:t>6</a:t>
                      </a:r>
                      <a:endParaRPr lang="en-US" sz="140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44145" algn="just">
                        <a:spcBef>
                          <a:spcPts val="0"/>
                        </a:spcBef>
                        <a:spcAft>
                          <a:spcPts val="0"/>
                        </a:spcAft>
                      </a:pPr>
                      <a:r>
                        <a:rPr lang="en-US" sz="1400" dirty="0">
                          <a:effectLst/>
                          <a:latin typeface="Times" panose="02020603050405020304" pitchFamily="18" charset="0"/>
                          <a:ea typeface="Times New Roman" panose="02020603050405020304" pitchFamily="18" charset="0"/>
                          <a:cs typeface="Times" panose="02020603050405020304" pitchFamily="18" charset="0"/>
                        </a:rPr>
                        <a:t>Presence of cancer requires a mammogram for progress.</a:t>
                      </a:r>
                      <a:endParaRPr lang="en-US" sz="1400" dirty="0">
                        <a:effectLst/>
                        <a:latin typeface="Times" panose="02020603050405020304" pitchFamily="18" charset="0"/>
                        <a:ea typeface="PMingLiU"/>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9051946"/>
                  </a:ext>
                </a:extLst>
              </a:tr>
            </a:tbl>
          </a:graphicData>
        </a:graphic>
      </p:graphicFrame>
    </p:spTree>
    <p:extLst>
      <p:ext uri="{BB962C8B-B14F-4D97-AF65-F5344CB8AC3E}">
        <p14:creationId xmlns:p14="http://schemas.microsoft.com/office/powerpoint/2010/main" val="1648730174"/>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Neural Networks</a:t>
            </a:r>
          </a:p>
        </p:txBody>
      </p:sp>
      <p:sp>
        <p:nvSpPr>
          <p:cNvPr id="3" name="Content Placeholder 2"/>
          <p:cNvSpPr>
            <a:spLocks noGrp="1"/>
          </p:cNvSpPr>
          <p:nvPr>
            <p:ph idx="1"/>
          </p:nvPr>
        </p:nvSpPr>
        <p:spPr/>
        <p:txBody>
          <a:bodyPr>
            <a:normAutofit/>
          </a:bodyPr>
          <a:lstStyle/>
          <a:p>
            <a:r>
              <a:rPr lang="en-US" sz="2800" dirty="0"/>
              <a:t>Built upon the Perceptron</a:t>
            </a:r>
          </a:p>
          <a:p>
            <a:pPr lvl="1"/>
            <a:r>
              <a:rPr lang="en-US" sz="2400" dirty="0">
                <a:solidFill>
                  <a:schemeClr val="tx1"/>
                </a:solidFill>
              </a:rPr>
              <a:t>Takes in many inputs</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sz="2400" dirty="0">
                <a:solidFill>
                  <a:schemeClr val="tx1"/>
                </a:solidFill>
              </a:rPr>
              <a:t>Has one output</a:t>
            </a:r>
          </a:p>
        </p:txBody>
      </p:sp>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5" name="Picture 4"/>
          <p:cNvPicPr>
            <a:picLocks noChangeAspect="1"/>
          </p:cNvPicPr>
          <p:nvPr/>
        </p:nvPicPr>
        <p:blipFill>
          <a:blip r:embed="rId2"/>
          <a:stretch>
            <a:fillRect/>
          </a:stretch>
        </p:blipFill>
        <p:spPr>
          <a:xfrm>
            <a:off x="2651253" y="3038086"/>
            <a:ext cx="3152381" cy="2152381"/>
          </a:xfrm>
          <a:prstGeom prst="rect">
            <a:avLst/>
          </a:prstGeom>
        </p:spPr>
      </p:pic>
    </p:spTree>
    <p:extLst>
      <p:ext uri="{BB962C8B-B14F-4D97-AF65-F5344CB8AC3E}">
        <p14:creationId xmlns:p14="http://schemas.microsoft.com/office/powerpoint/2010/main" val="1307822302"/>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Neural Networks</a:t>
            </a:r>
          </a:p>
        </p:txBody>
      </p:sp>
      <p:sp>
        <p:nvSpPr>
          <p:cNvPr id="3" name="Content Placeholder 2"/>
          <p:cNvSpPr>
            <a:spLocks noGrp="1"/>
          </p:cNvSpPr>
          <p:nvPr>
            <p:ph idx="1"/>
          </p:nvPr>
        </p:nvSpPr>
        <p:spPr/>
        <p:txBody>
          <a:bodyPr>
            <a:normAutofit/>
          </a:bodyPr>
          <a:lstStyle/>
          <a:p>
            <a:r>
              <a:rPr lang="en-US" sz="2800" dirty="0"/>
              <a:t>Each Layer </a:t>
            </a:r>
          </a:p>
          <a:p>
            <a:pPr lvl="1"/>
            <a:r>
              <a:rPr lang="en-US" sz="2400" dirty="0">
                <a:solidFill>
                  <a:schemeClr val="tx1"/>
                </a:solidFill>
              </a:rPr>
              <a:t>Takes in many inputs</a:t>
            </a: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r>
              <a:rPr lang="en-US" sz="2400" dirty="0">
                <a:solidFill>
                  <a:schemeClr val="tx1"/>
                </a:solidFill>
              </a:rPr>
              <a:t>Can have one or more hidden layers </a:t>
            </a:r>
          </a:p>
          <a:p>
            <a:pPr lvl="1"/>
            <a:r>
              <a:rPr lang="en-US" sz="2400" dirty="0">
                <a:solidFill>
                  <a:schemeClr val="tx1"/>
                </a:solidFill>
              </a:rPr>
              <a:t>Can have one or more outputs</a:t>
            </a:r>
          </a:p>
        </p:txBody>
      </p:sp>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64722" t="32506" r="22569" b="38596"/>
          <a:stretch>
            <a:fillRect/>
          </a:stretch>
        </p:blipFill>
        <p:spPr bwMode="auto">
          <a:xfrm>
            <a:off x="2867232" y="2814808"/>
            <a:ext cx="3136002" cy="202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368491"/>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Neural Networks</a:t>
            </a:r>
          </a:p>
        </p:txBody>
      </p:sp>
      <p:sp>
        <p:nvSpPr>
          <p:cNvPr id="3" name="Content Placeholder 2"/>
          <p:cNvSpPr>
            <a:spLocks noGrp="1"/>
          </p:cNvSpPr>
          <p:nvPr>
            <p:ph idx="1"/>
          </p:nvPr>
        </p:nvSpPr>
        <p:spPr/>
        <p:txBody>
          <a:bodyPr>
            <a:normAutofit/>
          </a:bodyPr>
          <a:lstStyle/>
          <a:p>
            <a:r>
              <a:rPr lang="en-US" sz="2800" dirty="0"/>
              <a:t>Convolutional Neural Network</a:t>
            </a:r>
          </a:p>
          <a:p>
            <a:pPr lvl="1"/>
            <a:r>
              <a:rPr lang="en-US" sz="2400" dirty="0">
                <a:solidFill>
                  <a:schemeClr val="tx1"/>
                </a:solidFill>
              </a:rPr>
              <a:t>Uses layered approach </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6" name="Picture 5"/>
          <p:cNvPicPr>
            <a:picLocks noChangeAspect="1"/>
          </p:cNvPicPr>
          <p:nvPr/>
        </p:nvPicPr>
        <p:blipFill>
          <a:blip r:embed="rId2"/>
          <a:stretch>
            <a:fillRect/>
          </a:stretch>
        </p:blipFill>
        <p:spPr>
          <a:xfrm>
            <a:off x="1212813" y="3050936"/>
            <a:ext cx="6718374" cy="2584928"/>
          </a:xfrm>
          <a:prstGeom prst="rect">
            <a:avLst/>
          </a:prstGeom>
        </p:spPr>
      </p:pic>
    </p:spTree>
    <p:extLst>
      <p:ext uri="{BB962C8B-B14F-4D97-AF65-F5344CB8AC3E}">
        <p14:creationId xmlns:p14="http://schemas.microsoft.com/office/powerpoint/2010/main" val="219854472"/>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Neural Networks</a:t>
            </a:r>
          </a:p>
        </p:txBody>
      </p:sp>
      <p:sp>
        <p:nvSpPr>
          <p:cNvPr id="3" name="Content Placeholder 2"/>
          <p:cNvSpPr>
            <a:spLocks noGrp="1"/>
          </p:cNvSpPr>
          <p:nvPr>
            <p:ph idx="1"/>
          </p:nvPr>
        </p:nvSpPr>
        <p:spPr>
          <a:xfrm>
            <a:off x="628650" y="1825625"/>
            <a:ext cx="7061525" cy="4351338"/>
          </a:xfrm>
        </p:spPr>
        <p:txBody>
          <a:bodyPr>
            <a:normAutofit/>
          </a:bodyPr>
          <a:lstStyle/>
          <a:p>
            <a:r>
              <a:rPr lang="en-US" dirty="0"/>
              <a:t>Convolutional Neural Network</a:t>
            </a:r>
          </a:p>
          <a:p>
            <a:pPr lvl="1"/>
            <a:r>
              <a:rPr lang="en-US" dirty="0">
                <a:solidFill>
                  <a:schemeClr val="tx1"/>
                </a:solidFill>
              </a:rPr>
              <a:t>Convolutional Layer applies filters</a:t>
            </a:r>
          </a:p>
          <a:p>
            <a:pPr lvl="1"/>
            <a:r>
              <a:rPr lang="en-US" dirty="0">
                <a:solidFill>
                  <a:schemeClr val="tx1"/>
                </a:solidFill>
              </a:rPr>
              <a:t>Pooling is used to reduce computational complexity</a:t>
            </a:r>
          </a:p>
          <a:p>
            <a:pPr lvl="1"/>
            <a:r>
              <a:rPr lang="en-US" dirty="0">
                <a:solidFill>
                  <a:schemeClr val="tx1"/>
                </a:solidFill>
              </a:rPr>
              <a:t>Drop out reduces overfitting by hyperactive neurons</a:t>
            </a:r>
          </a:p>
          <a:p>
            <a:pPr lvl="1"/>
            <a:r>
              <a:rPr lang="en-US" dirty="0">
                <a:solidFill>
                  <a:schemeClr val="tx1"/>
                </a:solidFill>
              </a:rPr>
              <a:t>Fully connected layer transform network results to the final output</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5" name="Picture 4"/>
          <p:cNvPicPr>
            <a:picLocks noChangeAspect="1"/>
          </p:cNvPicPr>
          <p:nvPr/>
        </p:nvPicPr>
        <p:blipFill>
          <a:blip r:embed="rId2"/>
          <a:stretch>
            <a:fillRect/>
          </a:stretch>
        </p:blipFill>
        <p:spPr>
          <a:xfrm rot="16200000">
            <a:off x="6891437" y="2668815"/>
            <a:ext cx="2648165" cy="1050689"/>
          </a:xfrm>
          <a:prstGeom prst="rect">
            <a:avLst/>
          </a:prstGeom>
        </p:spPr>
      </p:pic>
    </p:spTree>
    <p:extLst>
      <p:ext uri="{BB962C8B-B14F-4D97-AF65-F5344CB8AC3E}">
        <p14:creationId xmlns:p14="http://schemas.microsoft.com/office/powerpoint/2010/main" val="1029844376"/>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Neural Networks</a:t>
            </a:r>
          </a:p>
        </p:txBody>
      </p:sp>
      <p:sp>
        <p:nvSpPr>
          <p:cNvPr id="3" name="Content Placeholder 2"/>
          <p:cNvSpPr>
            <a:spLocks noGrp="1"/>
          </p:cNvSpPr>
          <p:nvPr>
            <p:ph idx="1"/>
          </p:nvPr>
        </p:nvSpPr>
        <p:spPr/>
        <p:txBody>
          <a:bodyPr>
            <a:normAutofit/>
          </a:bodyPr>
          <a:lstStyle/>
          <a:p>
            <a:r>
              <a:rPr lang="en-US" sz="2800" dirty="0"/>
              <a:t>Object detection</a:t>
            </a:r>
          </a:p>
          <a:p>
            <a:pPr lvl="1"/>
            <a:r>
              <a:rPr lang="en-US" sz="2400" dirty="0">
                <a:solidFill>
                  <a:schemeClr val="tx1"/>
                </a:solidFill>
              </a:rPr>
              <a:t>Sliding window detector</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116952"/>
            <a:ext cx="8096250" cy="2638425"/>
          </a:xfrm>
          <a:prstGeom prst="rect">
            <a:avLst/>
          </a:prstGeom>
        </p:spPr>
      </p:pic>
    </p:spTree>
    <p:extLst>
      <p:ext uri="{BB962C8B-B14F-4D97-AF65-F5344CB8AC3E}">
        <p14:creationId xmlns:p14="http://schemas.microsoft.com/office/powerpoint/2010/main" val="2701195363"/>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Data</a:t>
            </a:r>
          </a:p>
        </p:txBody>
      </p:sp>
      <p:sp>
        <p:nvSpPr>
          <p:cNvPr id="3" name="Content Placeholder 2"/>
          <p:cNvSpPr>
            <a:spLocks noGrp="1"/>
          </p:cNvSpPr>
          <p:nvPr>
            <p:ph idx="1"/>
          </p:nvPr>
        </p:nvSpPr>
        <p:spPr/>
        <p:txBody>
          <a:bodyPr>
            <a:normAutofit/>
          </a:bodyPr>
          <a:lstStyle/>
          <a:p>
            <a:r>
              <a:rPr lang="en-US" sz="2800" dirty="0"/>
              <a:t>Curated Breast Imaging Subset of DDSM</a:t>
            </a:r>
          </a:p>
          <a:p>
            <a:r>
              <a:rPr lang="en-US" sz="2800" dirty="0"/>
              <a:t>Breakdown, </a:t>
            </a:r>
          </a:p>
          <a:p>
            <a:pPr lvl="1"/>
            <a:r>
              <a:rPr lang="en-US" sz="2400" dirty="0">
                <a:solidFill>
                  <a:schemeClr val="tx1"/>
                </a:solidFill>
              </a:rPr>
              <a:t>100 Full Mammograms for Object detection </a:t>
            </a:r>
          </a:p>
          <a:p>
            <a:pPr lvl="1"/>
            <a:r>
              <a:rPr lang="en-US" sz="2400" dirty="0">
                <a:solidFill>
                  <a:schemeClr val="tx1"/>
                </a:solidFill>
              </a:rPr>
              <a:t>2866 images for Training</a:t>
            </a:r>
          </a:p>
          <a:p>
            <a:pPr lvl="1"/>
            <a:r>
              <a:rPr lang="en-US" sz="2400" dirty="0">
                <a:solidFill>
                  <a:schemeClr val="tx1"/>
                </a:solidFill>
              </a:rPr>
              <a:t>744 images for Validation</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6" name="Picture 5">
            <a:extLst>
              <a:ext uri="{FF2B5EF4-FFF2-40B4-BE49-F238E27FC236}">
                <a16:creationId xmlns:a16="http://schemas.microsoft.com/office/drawing/2014/main" id="{51ADCBCB-7CAF-4B9D-BD43-25948FAD9779}"/>
              </a:ext>
            </a:extLst>
          </p:cNvPr>
          <p:cNvPicPr>
            <a:picLocks noChangeAspect="1"/>
          </p:cNvPicPr>
          <p:nvPr/>
        </p:nvPicPr>
        <p:blipFill>
          <a:blip r:embed="rId2"/>
          <a:stretch>
            <a:fillRect/>
          </a:stretch>
        </p:blipFill>
        <p:spPr>
          <a:xfrm>
            <a:off x="7536526" y="3310731"/>
            <a:ext cx="1076325" cy="1381125"/>
          </a:xfrm>
          <a:prstGeom prst="rect">
            <a:avLst/>
          </a:prstGeom>
        </p:spPr>
      </p:pic>
      <p:pic>
        <p:nvPicPr>
          <p:cNvPr id="8" name="Picture 7">
            <a:extLst>
              <a:ext uri="{FF2B5EF4-FFF2-40B4-BE49-F238E27FC236}">
                <a16:creationId xmlns:a16="http://schemas.microsoft.com/office/drawing/2014/main" id="{3D39DD48-7E9A-4C5A-859B-6B6B6923072F}"/>
              </a:ext>
            </a:extLst>
          </p:cNvPr>
          <p:cNvPicPr>
            <a:picLocks noChangeAspect="1"/>
          </p:cNvPicPr>
          <p:nvPr/>
        </p:nvPicPr>
        <p:blipFill>
          <a:blip r:embed="rId3"/>
          <a:stretch>
            <a:fillRect/>
          </a:stretch>
        </p:blipFill>
        <p:spPr>
          <a:xfrm>
            <a:off x="6834187" y="4005262"/>
            <a:ext cx="1304925" cy="1152525"/>
          </a:xfrm>
          <a:prstGeom prst="rect">
            <a:avLst/>
          </a:prstGeom>
        </p:spPr>
      </p:pic>
      <p:pic>
        <p:nvPicPr>
          <p:cNvPr id="10" name="Picture 9">
            <a:extLst>
              <a:ext uri="{FF2B5EF4-FFF2-40B4-BE49-F238E27FC236}">
                <a16:creationId xmlns:a16="http://schemas.microsoft.com/office/drawing/2014/main" id="{5200A33E-637F-412D-B287-F6EAC9DD7D76}"/>
              </a:ext>
            </a:extLst>
          </p:cNvPr>
          <p:cNvPicPr>
            <a:picLocks noChangeAspect="1"/>
          </p:cNvPicPr>
          <p:nvPr/>
        </p:nvPicPr>
        <p:blipFill>
          <a:blip r:embed="rId4"/>
          <a:stretch>
            <a:fillRect/>
          </a:stretch>
        </p:blipFill>
        <p:spPr>
          <a:xfrm>
            <a:off x="6109031" y="4478874"/>
            <a:ext cx="1076325" cy="1357825"/>
          </a:xfrm>
          <a:prstGeom prst="rect">
            <a:avLst/>
          </a:prstGeom>
        </p:spPr>
      </p:pic>
      <p:pic>
        <p:nvPicPr>
          <p:cNvPr id="12" name="Picture 11">
            <a:extLst>
              <a:ext uri="{FF2B5EF4-FFF2-40B4-BE49-F238E27FC236}">
                <a16:creationId xmlns:a16="http://schemas.microsoft.com/office/drawing/2014/main" id="{D500B5C4-5F1E-46F1-B5CB-BF9FC4A43BDD}"/>
              </a:ext>
            </a:extLst>
          </p:cNvPr>
          <p:cNvPicPr>
            <a:picLocks noChangeAspect="1"/>
          </p:cNvPicPr>
          <p:nvPr/>
        </p:nvPicPr>
        <p:blipFill>
          <a:blip r:embed="rId5"/>
          <a:stretch>
            <a:fillRect/>
          </a:stretch>
        </p:blipFill>
        <p:spPr>
          <a:xfrm>
            <a:off x="4995863" y="5179280"/>
            <a:ext cx="1462087" cy="1266825"/>
          </a:xfrm>
          <a:prstGeom prst="rect">
            <a:avLst/>
          </a:prstGeom>
        </p:spPr>
      </p:pic>
    </p:spTree>
    <p:extLst>
      <p:ext uri="{BB962C8B-B14F-4D97-AF65-F5344CB8AC3E}">
        <p14:creationId xmlns:p14="http://schemas.microsoft.com/office/powerpoint/2010/main" val="3365898606"/>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C628-CB12-4F11-BC3C-17C259E3EE9C}"/>
              </a:ext>
            </a:extLst>
          </p:cNvPr>
          <p:cNvSpPr>
            <a:spLocks noGrp="1"/>
          </p:cNvSpPr>
          <p:nvPr>
            <p:ph type="title"/>
          </p:nvPr>
        </p:nvSpPr>
        <p:spPr/>
        <p:txBody>
          <a:bodyPr/>
          <a:lstStyle/>
          <a:p>
            <a:r>
              <a:rPr lang="en-US" dirty="0"/>
              <a:t>Talking points</a:t>
            </a:r>
          </a:p>
        </p:txBody>
      </p:sp>
      <p:sp>
        <p:nvSpPr>
          <p:cNvPr id="3" name="Content Placeholder 2">
            <a:extLst>
              <a:ext uri="{FF2B5EF4-FFF2-40B4-BE49-F238E27FC236}">
                <a16:creationId xmlns:a16="http://schemas.microsoft.com/office/drawing/2014/main" id="{85BECF8C-829C-4E50-806F-1A8064BB76D8}"/>
              </a:ext>
            </a:extLst>
          </p:cNvPr>
          <p:cNvSpPr>
            <a:spLocks noGrp="1"/>
          </p:cNvSpPr>
          <p:nvPr>
            <p:ph idx="1"/>
          </p:nvPr>
        </p:nvSpPr>
        <p:spPr/>
        <p:txBody>
          <a:bodyPr/>
          <a:lstStyle/>
          <a:p>
            <a:r>
              <a:rPr lang="en-US" dirty="0"/>
              <a:t>Introduction</a:t>
            </a:r>
          </a:p>
          <a:p>
            <a:r>
              <a:rPr lang="en-US" dirty="0"/>
              <a:t>Results</a:t>
            </a:r>
          </a:p>
          <a:p>
            <a:r>
              <a:rPr lang="en-US" dirty="0"/>
              <a:t>Ethics</a:t>
            </a:r>
          </a:p>
          <a:p>
            <a:r>
              <a:rPr lang="en-US" dirty="0"/>
              <a:t>Conclusion</a:t>
            </a:r>
          </a:p>
        </p:txBody>
      </p:sp>
      <p:sp>
        <p:nvSpPr>
          <p:cNvPr id="4" name="Slide Number Placeholder 3">
            <a:extLst>
              <a:ext uri="{FF2B5EF4-FFF2-40B4-BE49-F238E27FC236}">
                <a16:creationId xmlns:a16="http://schemas.microsoft.com/office/drawing/2014/main" id="{682B7058-FEC3-49B3-931A-2EB81E7DDA8E}"/>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Tree>
    <p:extLst>
      <p:ext uri="{BB962C8B-B14F-4D97-AF65-F5344CB8AC3E}">
        <p14:creationId xmlns:p14="http://schemas.microsoft.com/office/powerpoint/2010/main" val="2804891592"/>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a:xfrm>
            <a:off x="628650" y="1825625"/>
            <a:ext cx="7886700" cy="1050925"/>
          </a:xfrm>
        </p:spPr>
        <p:txBody>
          <a:bodyPr>
            <a:normAutofit/>
          </a:bodyPr>
          <a:lstStyle/>
          <a:p>
            <a:r>
              <a:rPr lang="en-US" sz="2800" dirty="0"/>
              <a:t>Four Fully connected Convolutional layers (10 - 80 Filters per layer)</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
        <p:nvSpPr>
          <p:cNvPr id="5" name="Rectangle 2">
            <a:extLst>
              <a:ext uri="{FF2B5EF4-FFF2-40B4-BE49-F238E27FC236}">
                <a16:creationId xmlns:a16="http://schemas.microsoft.com/office/drawing/2014/main" id="{B4EBCE88-D295-4F44-9882-AB2B2838DD2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0D13DA76-A35A-4EAA-A723-A2C01B8A15C3}"/>
              </a:ext>
            </a:extLst>
          </p:cNvPr>
          <p:cNvGraphicFramePr>
            <a:graphicFrameLocks/>
          </p:cNvGraphicFramePr>
          <p:nvPr>
            <p:extLst>
              <p:ext uri="{D42A27DB-BD31-4B8C-83A1-F6EECF244321}">
                <p14:modId xmlns:p14="http://schemas.microsoft.com/office/powerpoint/2010/main" val="2868066932"/>
              </p:ext>
            </p:extLst>
          </p:nvPr>
        </p:nvGraphicFramePr>
        <p:xfrm>
          <a:off x="4572000" y="3300413"/>
          <a:ext cx="3952875" cy="2876550"/>
        </p:xfrm>
        <a:graphic>
          <a:graphicData uri="http://schemas.openxmlformats.org/presentationml/2006/ole">
            <mc:AlternateContent xmlns:mc="http://schemas.openxmlformats.org/markup-compatibility/2006">
              <mc:Choice xmlns:v="urn:schemas-microsoft-com:vml" Requires="v">
                <p:oleObj spid="_x0000_s1039" name="Chart" r:id="rId3" imgW="3956647" imgH="2877561" progId="Excel.Chart.8">
                  <p:embed/>
                </p:oleObj>
              </mc:Choice>
              <mc:Fallback>
                <p:oleObj name="Chart" r:id="rId3" imgW="3956647" imgH="2877561" progId="Excel.Chart.8">
                  <p:embed/>
                  <p:pic>
                    <p:nvPicPr>
                      <p:cNvPr id="0" name="Char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00413"/>
                        <a:ext cx="3952875" cy="287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a:extLst>
              <a:ext uri="{FF2B5EF4-FFF2-40B4-BE49-F238E27FC236}">
                <a16:creationId xmlns:a16="http://schemas.microsoft.com/office/drawing/2014/main" id="{025040F3-D35C-4BC9-B2A0-16FAD610216D}"/>
              </a:ext>
            </a:extLst>
          </p:cNvPr>
          <p:cNvSpPr>
            <a:spLocks noChangeArrowheads="1"/>
          </p:cNvSpPr>
          <p:nvPr/>
        </p:nvSpPr>
        <p:spPr bwMode="auto">
          <a:xfrm>
            <a:off x="0" y="2876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ontent Placeholder 2">
            <a:extLst>
              <a:ext uri="{FF2B5EF4-FFF2-40B4-BE49-F238E27FC236}">
                <a16:creationId xmlns:a16="http://schemas.microsoft.com/office/drawing/2014/main" id="{B66B3846-9D72-43A1-9310-5AC2A5A95809}"/>
              </a:ext>
            </a:extLst>
          </p:cNvPr>
          <p:cNvSpPr txBox="1">
            <a:spLocks/>
          </p:cNvSpPr>
          <p:nvPr/>
        </p:nvSpPr>
        <p:spPr>
          <a:xfrm>
            <a:off x="638175" y="2876550"/>
            <a:ext cx="37770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One Flattening layer</a:t>
            </a:r>
          </a:p>
          <a:p>
            <a:r>
              <a:rPr lang="en-US" sz="2800" dirty="0"/>
              <a:t>One Pooling layer</a:t>
            </a: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a:xfrm>
            <a:off x="628650" y="1825625"/>
            <a:ext cx="7886700" cy="1050925"/>
          </a:xfrm>
        </p:spPr>
        <p:txBody>
          <a:bodyPr>
            <a:normAutofit/>
          </a:bodyPr>
          <a:lstStyle/>
          <a:p>
            <a:r>
              <a:rPr lang="en-US" sz="2800" dirty="0"/>
              <a:t>75 Epochs (Iterations)</a:t>
            </a:r>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
        <p:nvSpPr>
          <p:cNvPr id="5" name="Rectangle 2">
            <a:extLst>
              <a:ext uri="{FF2B5EF4-FFF2-40B4-BE49-F238E27FC236}">
                <a16:creationId xmlns:a16="http://schemas.microsoft.com/office/drawing/2014/main" id="{B4EBCE88-D295-4F44-9882-AB2B2838DD2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0D13DA76-A35A-4EAA-A723-A2C01B8A15C3}"/>
              </a:ext>
            </a:extLst>
          </p:cNvPr>
          <p:cNvGraphicFramePr>
            <a:graphicFrameLocks/>
          </p:cNvGraphicFramePr>
          <p:nvPr/>
        </p:nvGraphicFramePr>
        <p:xfrm>
          <a:off x="4572000" y="3300413"/>
          <a:ext cx="3952875" cy="2876550"/>
        </p:xfrm>
        <a:graphic>
          <a:graphicData uri="http://schemas.openxmlformats.org/presentationml/2006/ole">
            <mc:AlternateContent xmlns:mc="http://schemas.openxmlformats.org/markup-compatibility/2006">
              <mc:Choice xmlns:v="urn:schemas-microsoft-com:vml" Requires="v">
                <p:oleObj spid="_x0000_s2063" name="Chart" r:id="rId3" imgW="3956647" imgH="2877561" progId="Excel.Chart.8">
                  <p:embed/>
                </p:oleObj>
              </mc:Choice>
              <mc:Fallback>
                <p:oleObj name="Chart" r:id="rId3" imgW="3956647" imgH="2877561" progId="Excel.Chart.8">
                  <p:embed/>
                  <p:pic>
                    <p:nvPicPr>
                      <p:cNvPr id="6" name="Object 5">
                        <a:extLst>
                          <a:ext uri="{FF2B5EF4-FFF2-40B4-BE49-F238E27FC236}">
                            <a16:creationId xmlns:a16="http://schemas.microsoft.com/office/drawing/2014/main" id="{0D13DA76-A35A-4EAA-A723-A2C01B8A15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00413"/>
                        <a:ext cx="3952875" cy="287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a:extLst>
              <a:ext uri="{FF2B5EF4-FFF2-40B4-BE49-F238E27FC236}">
                <a16:creationId xmlns:a16="http://schemas.microsoft.com/office/drawing/2014/main" id="{025040F3-D35C-4BC9-B2A0-16FAD610216D}"/>
              </a:ext>
            </a:extLst>
          </p:cNvPr>
          <p:cNvSpPr>
            <a:spLocks noChangeArrowheads="1"/>
          </p:cNvSpPr>
          <p:nvPr/>
        </p:nvSpPr>
        <p:spPr bwMode="auto">
          <a:xfrm>
            <a:off x="0" y="2876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ontent Placeholder 2">
            <a:extLst>
              <a:ext uri="{FF2B5EF4-FFF2-40B4-BE49-F238E27FC236}">
                <a16:creationId xmlns:a16="http://schemas.microsoft.com/office/drawing/2014/main" id="{B66B3846-9D72-43A1-9310-5AC2A5A95809}"/>
              </a:ext>
            </a:extLst>
          </p:cNvPr>
          <p:cNvSpPr txBox="1">
            <a:spLocks/>
          </p:cNvSpPr>
          <p:nvPr/>
        </p:nvSpPr>
        <p:spPr>
          <a:xfrm>
            <a:off x="638175" y="2876550"/>
            <a:ext cx="3777071" cy="3300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Peaked at 68% Classification /Validation Accuracy</a:t>
            </a:r>
          </a:p>
          <a:p>
            <a:endParaRPr lang="en-US" dirty="0"/>
          </a:p>
        </p:txBody>
      </p:sp>
    </p:spTree>
    <p:extLst>
      <p:ext uri="{BB962C8B-B14F-4D97-AF65-F5344CB8AC3E}">
        <p14:creationId xmlns:p14="http://schemas.microsoft.com/office/powerpoint/2010/main" val="3544323363"/>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pic>
        <p:nvPicPr>
          <p:cNvPr id="5" name="Content Placeholder 5">
            <a:extLst>
              <a:ext uri="{FF2B5EF4-FFF2-40B4-BE49-F238E27FC236}">
                <a16:creationId xmlns:a16="http://schemas.microsoft.com/office/drawing/2014/main" id="{80117ACA-468A-476F-8991-ED877AAD5CA8}"/>
              </a:ext>
            </a:extLst>
          </p:cNvPr>
          <p:cNvPicPr>
            <a:picLocks noChangeAspect="1"/>
          </p:cNvPicPr>
          <p:nvPr/>
        </p:nvPicPr>
        <p:blipFill rotWithShape="1">
          <a:blip r:embed="rId2"/>
          <a:srcRect l="31443" t="26280" r="15094" b="9777"/>
          <a:stretch/>
        </p:blipFill>
        <p:spPr>
          <a:xfrm>
            <a:off x="5911702" y="1385845"/>
            <a:ext cx="2772668" cy="4880812"/>
          </a:xfrm>
          <a:prstGeom prst="rect">
            <a:avLst/>
          </a:prstGeom>
        </p:spPr>
      </p:pic>
      <p:sp>
        <p:nvSpPr>
          <p:cNvPr id="6" name="Rectangle 5">
            <a:extLst>
              <a:ext uri="{FF2B5EF4-FFF2-40B4-BE49-F238E27FC236}">
                <a16:creationId xmlns:a16="http://schemas.microsoft.com/office/drawing/2014/main" id="{05757ABA-A94A-449F-A7B9-4EDF2A51C0DB}"/>
              </a:ext>
            </a:extLst>
          </p:cNvPr>
          <p:cNvSpPr/>
          <p:nvPr/>
        </p:nvSpPr>
        <p:spPr>
          <a:xfrm>
            <a:off x="7066283" y="4374490"/>
            <a:ext cx="406572" cy="4077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C9FABE1-47F5-47E4-8AA7-FC15AA4958AE}"/>
              </a:ext>
            </a:extLst>
          </p:cNvPr>
          <p:cNvSpPr>
            <a:spLocks noGrp="1"/>
          </p:cNvSpPr>
          <p:nvPr>
            <p:ph idx="1"/>
          </p:nvPr>
        </p:nvSpPr>
        <p:spPr>
          <a:xfrm>
            <a:off x="628650" y="1825625"/>
            <a:ext cx="7886700" cy="4351338"/>
          </a:xfrm>
        </p:spPr>
        <p:txBody>
          <a:bodyPr>
            <a:normAutofit/>
          </a:bodyPr>
          <a:lstStyle/>
          <a:p>
            <a:r>
              <a:rPr lang="en-US" sz="2800" dirty="0"/>
              <a:t>46% Detection rate</a:t>
            </a:r>
          </a:p>
          <a:p>
            <a:pPr lvl="1"/>
            <a:r>
              <a:rPr lang="en-US" sz="2400" dirty="0">
                <a:solidFill>
                  <a:schemeClr val="tx1"/>
                </a:solidFill>
              </a:rPr>
              <a:t>20% Calcification </a:t>
            </a:r>
          </a:p>
          <a:p>
            <a:pPr lvl="1"/>
            <a:r>
              <a:rPr lang="en-US" sz="2400" dirty="0">
                <a:solidFill>
                  <a:schemeClr val="tx1"/>
                </a:solidFill>
              </a:rPr>
              <a:t>26% Masses</a:t>
            </a:r>
          </a:p>
          <a:p>
            <a:pPr lvl="1"/>
            <a:endParaRPr lang="en-US" sz="2400" dirty="0">
              <a:solidFill>
                <a:schemeClr val="tx1"/>
              </a:solidFill>
            </a:endParaRPr>
          </a:p>
          <a:p>
            <a:pPr lvl="1"/>
            <a:r>
              <a:rPr lang="en-US" sz="2400" dirty="0">
                <a:solidFill>
                  <a:schemeClr val="tx1"/>
                </a:solidFill>
              </a:rPr>
              <a:t>17% Benign</a:t>
            </a:r>
          </a:p>
          <a:p>
            <a:pPr lvl="1"/>
            <a:r>
              <a:rPr lang="en-US" sz="2400" dirty="0">
                <a:solidFill>
                  <a:schemeClr val="tx1"/>
                </a:solidFill>
              </a:rPr>
              <a:t>29% Malignant</a:t>
            </a:r>
          </a:p>
          <a:p>
            <a:pPr lvl="1"/>
            <a:endParaRPr lang="en-US" sz="2400" dirty="0">
              <a:solidFill>
                <a:schemeClr val="tx1"/>
              </a:solidFill>
            </a:endParaRPr>
          </a:p>
          <a:p>
            <a:pPr lvl="0"/>
            <a:r>
              <a:rPr lang="en-US" sz="2800" dirty="0"/>
              <a:t>64% Classification rate</a:t>
            </a:r>
          </a:p>
          <a:p>
            <a:pPr lvl="1"/>
            <a:r>
              <a:rPr lang="en-US" sz="2400" dirty="0">
                <a:solidFill>
                  <a:schemeClr val="tx1"/>
                </a:solidFill>
              </a:rPr>
              <a:t>2% Wrong type</a:t>
            </a:r>
          </a:p>
          <a:p>
            <a:pPr lvl="1"/>
            <a:r>
              <a:rPr lang="en-US" sz="2400" dirty="0">
                <a:solidFill>
                  <a:schemeClr val="tx1"/>
                </a:solidFill>
              </a:rPr>
              <a:t>34% Wrong Pathology</a:t>
            </a: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pic>
        <p:nvPicPr>
          <p:cNvPr id="5" name="Content Placeholder 5">
            <a:extLst>
              <a:ext uri="{FF2B5EF4-FFF2-40B4-BE49-F238E27FC236}">
                <a16:creationId xmlns:a16="http://schemas.microsoft.com/office/drawing/2014/main" id="{80117ACA-468A-476F-8991-ED877AAD5CA8}"/>
              </a:ext>
            </a:extLst>
          </p:cNvPr>
          <p:cNvPicPr>
            <a:picLocks noChangeAspect="1"/>
          </p:cNvPicPr>
          <p:nvPr/>
        </p:nvPicPr>
        <p:blipFill rotWithShape="1">
          <a:blip r:embed="rId2"/>
          <a:srcRect l="31443" t="26280" r="15094" b="9777"/>
          <a:stretch/>
        </p:blipFill>
        <p:spPr>
          <a:xfrm>
            <a:off x="5911702" y="1385845"/>
            <a:ext cx="2772668" cy="4880812"/>
          </a:xfrm>
          <a:prstGeom prst="rect">
            <a:avLst/>
          </a:prstGeom>
        </p:spPr>
      </p:pic>
      <p:sp>
        <p:nvSpPr>
          <p:cNvPr id="6" name="Rectangle 5">
            <a:extLst>
              <a:ext uri="{FF2B5EF4-FFF2-40B4-BE49-F238E27FC236}">
                <a16:creationId xmlns:a16="http://schemas.microsoft.com/office/drawing/2014/main" id="{05757ABA-A94A-449F-A7B9-4EDF2A51C0DB}"/>
              </a:ext>
            </a:extLst>
          </p:cNvPr>
          <p:cNvSpPr/>
          <p:nvPr/>
        </p:nvSpPr>
        <p:spPr>
          <a:xfrm>
            <a:off x="7066283" y="4374490"/>
            <a:ext cx="406572" cy="4077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C9FABE1-47F5-47E4-8AA7-FC15AA4958AE}"/>
              </a:ext>
            </a:extLst>
          </p:cNvPr>
          <p:cNvSpPr>
            <a:spLocks noGrp="1"/>
          </p:cNvSpPr>
          <p:nvPr>
            <p:ph idx="1"/>
          </p:nvPr>
        </p:nvSpPr>
        <p:spPr>
          <a:xfrm>
            <a:off x="628650" y="1825625"/>
            <a:ext cx="7886700" cy="4351338"/>
          </a:xfrm>
        </p:spPr>
        <p:txBody>
          <a:bodyPr>
            <a:normAutofit/>
          </a:bodyPr>
          <a:lstStyle/>
          <a:p>
            <a:r>
              <a:rPr lang="en-US" sz="2800" dirty="0"/>
              <a:t>46% Detection rate</a:t>
            </a:r>
          </a:p>
          <a:p>
            <a:pPr lvl="1"/>
            <a:r>
              <a:rPr lang="en-US" sz="2400" dirty="0">
                <a:solidFill>
                  <a:schemeClr val="tx1"/>
                </a:solidFill>
              </a:rPr>
              <a:t>20% Calcification </a:t>
            </a:r>
          </a:p>
          <a:p>
            <a:pPr lvl="1"/>
            <a:r>
              <a:rPr lang="en-US" sz="2400" dirty="0">
                <a:solidFill>
                  <a:schemeClr val="tx1"/>
                </a:solidFill>
              </a:rPr>
              <a:t>26% Masses</a:t>
            </a:r>
          </a:p>
          <a:p>
            <a:pPr lvl="1"/>
            <a:endParaRPr lang="en-US" sz="2400" dirty="0">
              <a:solidFill>
                <a:schemeClr val="tx1"/>
              </a:solidFill>
            </a:endParaRPr>
          </a:p>
          <a:p>
            <a:pPr lvl="1"/>
            <a:r>
              <a:rPr lang="en-US" sz="2400" dirty="0">
                <a:solidFill>
                  <a:schemeClr val="tx1"/>
                </a:solidFill>
              </a:rPr>
              <a:t>17% Benign</a:t>
            </a:r>
          </a:p>
          <a:p>
            <a:pPr lvl="1"/>
            <a:r>
              <a:rPr lang="en-US" sz="2400" dirty="0">
                <a:solidFill>
                  <a:schemeClr val="tx1"/>
                </a:solidFill>
              </a:rPr>
              <a:t>29% Malignant</a:t>
            </a:r>
          </a:p>
          <a:p>
            <a:pPr lvl="1"/>
            <a:endParaRPr lang="en-US" sz="2400" dirty="0">
              <a:solidFill>
                <a:schemeClr val="tx1"/>
              </a:solidFill>
            </a:endParaRPr>
          </a:p>
          <a:p>
            <a:pPr lvl="0"/>
            <a:r>
              <a:rPr lang="en-US" sz="2800" dirty="0"/>
              <a:t>64% Classification rate</a:t>
            </a:r>
          </a:p>
          <a:p>
            <a:pPr lvl="1"/>
            <a:r>
              <a:rPr lang="en-US" sz="2400" dirty="0">
                <a:solidFill>
                  <a:schemeClr val="tx1"/>
                </a:solidFill>
              </a:rPr>
              <a:t>2% Wrong type</a:t>
            </a:r>
          </a:p>
          <a:p>
            <a:pPr lvl="1"/>
            <a:r>
              <a:rPr lang="en-US" sz="2400" dirty="0">
                <a:solidFill>
                  <a:schemeClr val="tx1"/>
                </a:solidFill>
              </a:rPr>
              <a:t>34% Wrong Pathology</a:t>
            </a:r>
          </a:p>
        </p:txBody>
      </p:sp>
    </p:spTree>
    <p:extLst>
      <p:ext uri="{BB962C8B-B14F-4D97-AF65-F5344CB8AC3E}">
        <p14:creationId xmlns:p14="http://schemas.microsoft.com/office/powerpoint/2010/main" val="426655260"/>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Responsibility for False Positives/Negatives</a:t>
            </a:r>
          </a:p>
          <a:p>
            <a:pPr lvl="1"/>
            <a:r>
              <a:rPr lang="en-US" sz="2400" dirty="0">
                <a:solidFill>
                  <a:prstClr val="black"/>
                </a:solidFill>
              </a:rPr>
              <a:t>Current Computer Aided Detection tools have a false positive rate of 1 in every 2 mammograms, while  breast cancer is only found in 4 out of every 1000 cases. </a:t>
            </a:r>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Responsibility for False Positives/Negatives</a:t>
            </a:r>
          </a:p>
          <a:p>
            <a:pPr lvl="1"/>
            <a:r>
              <a:rPr lang="en-US" sz="2400" dirty="0">
                <a:solidFill>
                  <a:prstClr val="black"/>
                </a:solidFill>
              </a:rPr>
              <a:t>Current Computer Aided Detection have a false positive rate of 1 every 2 mammogram, with breast cancer only being found 4 every 1000. </a:t>
            </a:r>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Tree>
    <p:extLst>
      <p:ext uri="{BB962C8B-B14F-4D97-AF65-F5344CB8AC3E}">
        <p14:creationId xmlns:p14="http://schemas.microsoft.com/office/powerpoint/2010/main" val="1212072629"/>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What is found?</a:t>
            </a:r>
          </a:p>
          <a:p>
            <a:pPr lvl="1"/>
            <a:r>
              <a:rPr lang="en-US" sz="2400" dirty="0">
                <a:solidFill>
                  <a:prstClr val="black"/>
                </a:solidFill>
              </a:rPr>
              <a:t>2013 Study found that using Computer Aided Detection found a 17% increase in </a:t>
            </a:r>
            <a:r>
              <a:rPr lang="en-US" sz="2400" dirty="0">
                <a:solidFill>
                  <a:schemeClr val="tx1"/>
                </a:solidFill>
              </a:rPr>
              <a:t>ductal carcinoma in situ (a non-invasive Stage 0 cancer) diagnosis with only a 6% increase in early stage invasive cancer diagnosis</a:t>
            </a:r>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26</a:t>
            </a:fld>
            <a:endParaRPr lang="en-US" dirty="0"/>
          </a:p>
        </p:txBody>
      </p:sp>
    </p:spTree>
    <p:extLst>
      <p:ext uri="{BB962C8B-B14F-4D97-AF65-F5344CB8AC3E}">
        <p14:creationId xmlns:p14="http://schemas.microsoft.com/office/powerpoint/2010/main" val="3914763091"/>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What is found?</a:t>
            </a:r>
          </a:p>
          <a:p>
            <a:pPr lvl="1"/>
            <a:r>
              <a:rPr lang="en-US" sz="2400" dirty="0">
                <a:solidFill>
                  <a:prstClr val="black"/>
                </a:solidFill>
              </a:rPr>
              <a:t>2013 Study found that using Computer Aided Detection found a 17% increase in </a:t>
            </a:r>
            <a:r>
              <a:rPr lang="en-US" sz="2400" dirty="0">
                <a:solidFill>
                  <a:schemeClr val="tx1"/>
                </a:solidFill>
              </a:rPr>
              <a:t>ductal carcinoma in situ (a non-invasive Stage 0 cancer) diagnosis with only a 6% increase in early stage invasive cancer diagnosis</a:t>
            </a:r>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27</a:t>
            </a:fld>
            <a:endParaRPr lang="en-US" dirty="0"/>
          </a:p>
        </p:txBody>
      </p:sp>
    </p:spTree>
    <p:extLst>
      <p:ext uri="{BB962C8B-B14F-4D97-AF65-F5344CB8AC3E}">
        <p14:creationId xmlns:p14="http://schemas.microsoft.com/office/powerpoint/2010/main" val="1897443107"/>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Is it a tool or a crutch?</a:t>
            </a:r>
          </a:p>
          <a:p>
            <a:pPr lvl="1"/>
            <a:r>
              <a:rPr lang="en-US" sz="2400" dirty="0">
                <a:solidFill>
                  <a:srgbClr val="111111"/>
                </a:solidFill>
                <a:latin typeface="arial" panose="020B0604020202020204" pitchFamily="34" charset="0"/>
              </a:rPr>
              <a:t>Massachusetts General Hospital in Boston studied 107 radiologist who used and did not use CAD and found doctors who used CAD missed more cancer than those who did not.</a:t>
            </a:r>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1526399908"/>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normAutofit/>
          </a:bodyPr>
          <a:lstStyle/>
          <a:p>
            <a:r>
              <a:rPr lang="en-US" sz="2800" dirty="0"/>
              <a:t>Is it a tool or a crutch?</a:t>
            </a:r>
          </a:p>
          <a:p>
            <a:pPr lvl="1"/>
            <a:r>
              <a:rPr lang="en-US" sz="2400" dirty="0">
                <a:solidFill>
                  <a:srgbClr val="111111"/>
                </a:solidFill>
                <a:latin typeface="arial" panose="020B0604020202020204" pitchFamily="34" charset="0"/>
              </a:rPr>
              <a:t>Massachusetts General Hospital in Boston studied 107 radiologist who used and did not use CAD and found doctors who used CAD missed more cancer than those who did not.</a:t>
            </a:r>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dirty="0"/>
          </a:p>
        </p:txBody>
      </p:sp>
    </p:spTree>
    <p:extLst>
      <p:ext uri="{BB962C8B-B14F-4D97-AF65-F5344CB8AC3E}">
        <p14:creationId xmlns:p14="http://schemas.microsoft.com/office/powerpoint/2010/main" val="1159643505"/>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a:bodyPr>
          <a:lstStyle/>
          <a:p>
            <a:r>
              <a:rPr lang="en-US" sz="2400" dirty="0"/>
              <a:t>Problem: The Simultaneous Detection and Classification of Breast Caner in Mammograms</a:t>
            </a:r>
          </a:p>
          <a:p>
            <a:r>
              <a:rPr lang="en-US" sz="2400" dirty="0"/>
              <a:t>Solution: Convolutional Neural Networks</a:t>
            </a:r>
          </a:p>
          <a:p>
            <a:r>
              <a:rPr lang="en-US" sz="2400" dirty="0"/>
              <a:t>Result 46% accuracy of detection with 64% properly classified</a:t>
            </a:r>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p>
        </p:txBody>
      </p:sp>
      <p:sp>
        <p:nvSpPr>
          <p:cNvPr id="3" name="Content Placeholder 2"/>
          <p:cNvSpPr>
            <a:spLocks noGrp="1"/>
          </p:cNvSpPr>
          <p:nvPr>
            <p:ph idx="1"/>
          </p:nvPr>
        </p:nvSpPr>
        <p:spPr/>
        <p:txBody>
          <a:bodyPr>
            <a:normAutofit/>
          </a:bodyPr>
          <a:lstStyle/>
          <a:p>
            <a:r>
              <a:rPr lang="en-US" sz="2800" dirty="0"/>
              <a:t>Utilize more cutting edge CNNs (</a:t>
            </a:r>
            <a:r>
              <a:rPr lang="en-US" sz="2800" dirty="0" err="1"/>
              <a:t>ResNet</a:t>
            </a:r>
            <a:r>
              <a:rPr lang="en-US" sz="2800" dirty="0"/>
              <a:t>)</a:t>
            </a:r>
          </a:p>
          <a:p>
            <a:r>
              <a:rPr lang="en-US" sz="2800" dirty="0"/>
              <a:t>Developing a system to use Medical images without converting them first</a:t>
            </a:r>
          </a:p>
          <a:p>
            <a:r>
              <a:rPr lang="en-US" sz="2800" dirty="0"/>
              <a:t>Using a multi-discipline team</a:t>
            </a:r>
          </a:p>
        </p:txBody>
      </p:sp>
      <p:sp>
        <p:nvSpPr>
          <p:cNvPr id="4" name="Slide Number Placeholder 3"/>
          <p:cNvSpPr>
            <a:spLocks noGrp="1"/>
          </p:cNvSpPr>
          <p:nvPr>
            <p:ph type="sldNum" sz="quarter" idx="12"/>
          </p:nvPr>
        </p:nvSpPr>
        <p:spPr/>
        <p:txBody>
          <a:bodyPr/>
          <a:lstStyle/>
          <a:p>
            <a:fld id="{38327683-8978-6B4B-9130-4A6A841F0549}" type="slidenum">
              <a:rPr lang="en-US" smtClean="0"/>
              <a:t>30</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t>Our method shows promise in efficiently and effectively solving the problem of simultaneously identifying and classifying mass and calcification in breast cancer</a:t>
            </a:r>
          </a:p>
          <a:p>
            <a:pPr lvl="1"/>
            <a:r>
              <a:rPr lang="en-US" sz="2400" dirty="0">
                <a:solidFill>
                  <a:prstClr val="black"/>
                </a:solidFill>
              </a:rPr>
              <a:t>Random chance of finding the location of cancer in a mammogram is 1 in 181 or 0.005% </a:t>
            </a:r>
          </a:p>
          <a:p>
            <a:pPr lvl="1"/>
            <a:r>
              <a:rPr lang="en-US" sz="2400" dirty="0">
                <a:solidFill>
                  <a:prstClr val="black"/>
                </a:solidFill>
              </a:rPr>
              <a:t>Other Studies have achieved 83-97% detection when looking for only one type of cancer (mass/calcification).</a:t>
            </a:r>
          </a:p>
          <a:p>
            <a:endParaRPr lang="en-US" sz="2800" dirty="0"/>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31</a:t>
            </a:fld>
            <a:endParaRPr lang="en-US" dirty="0"/>
          </a:p>
        </p:txBody>
      </p:sp>
    </p:spTree>
    <p:extLst>
      <p:ext uri="{BB962C8B-B14F-4D97-AF65-F5344CB8AC3E}">
        <p14:creationId xmlns:p14="http://schemas.microsoft.com/office/powerpoint/2010/main" val="9358228"/>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t>Our method shows promise in efficiently and effectively solving the problem of simultaneously identifying and classifying mass and calcification in breast cancer</a:t>
            </a:r>
          </a:p>
          <a:p>
            <a:endParaRPr lang="en-US" sz="2800" dirty="0"/>
          </a:p>
          <a:p>
            <a:r>
              <a:rPr lang="en-US" sz="2800" dirty="0"/>
              <a:t>While our model works well with images containing cancer, we cannot generalize to non-cancerous images without further evaluation</a:t>
            </a:r>
          </a:p>
          <a:p>
            <a:endParaRPr lang="en-US" sz="2800" dirty="0"/>
          </a:p>
        </p:txBody>
      </p:sp>
      <p:sp>
        <p:nvSpPr>
          <p:cNvPr id="4" name="Slide Number Placeholder 3"/>
          <p:cNvSpPr>
            <a:spLocks noGrp="1"/>
          </p:cNvSpPr>
          <p:nvPr>
            <p:ph type="sldNum" sz="quarter" idx="12"/>
          </p:nvPr>
        </p:nvSpPr>
        <p:spPr/>
        <p:txBody>
          <a:bodyPr/>
          <a:lstStyle/>
          <a:p>
            <a:fld id="{38327683-8978-6B4B-9130-4A6A841F0549}" type="slidenum">
              <a:rPr lang="en-US" smtClean="0"/>
              <a:t>32</a:t>
            </a:fld>
            <a:endParaRPr lang="en-US" dirty="0"/>
          </a:p>
        </p:txBody>
      </p:sp>
    </p:spTree>
    <p:extLst>
      <p:ext uri="{BB962C8B-B14F-4D97-AF65-F5344CB8AC3E}">
        <p14:creationId xmlns:p14="http://schemas.microsoft.com/office/powerpoint/2010/main" val="2968916335"/>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10000"/>
          </a:bodyPr>
          <a:lstStyle/>
          <a:p>
            <a:r>
              <a:rPr lang="en-US" sz="2800" dirty="0"/>
              <a:t>While our model works well with images containing cancer, we cannot generalize to non-cancerous images without further evaluation</a:t>
            </a:r>
          </a:p>
          <a:p>
            <a:endParaRPr lang="en-US" sz="2800" dirty="0"/>
          </a:p>
          <a:p>
            <a:endParaRPr lang="en-US" sz="2800" dirty="0"/>
          </a:p>
          <a:p>
            <a:r>
              <a:rPr lang="en-US" sz="2800" dirty="0"/>
              <a:t>This approach is an important step in the future direction of breast cancer detection and classification. As we continue to develop the model, we will eventually be able to put it to use in a broader, non-controlled environment including cancer free imaging. </a:t>
            </a:r>
          </a:p>
        </p:txBody>
      </p:sp>
      <p:sp>
        <p:nvSpPr>
          <p:cNvPr id="4" name="Slide Number Placeholder 3"/>
          <p:cNvSpPr>
            <a:spLocks noGrp="1"/>
          </p:cNvSpPr>
          <p:nvPr>
            <p:ph type="sldNum" sz="quarter" idx="12"/>
          </p:nvPr>
        </p:nvSpPr>
        <p:spPr/>
        <p:txBody>
          <a:bodyPr/>
          <a:lstStyle/>
          <a:p>
            <a:fld id="{38327683-8978-6B4B-9130-4A6A841F0549}" type="slidenum">
              <a:rPr lang="en-US" smtClean="0"/>
              <a:t>33</a:t>
            </a:fld>
            <a:endParaRPr lang="en-US" dirty="0"/>
          </a:p>
        </p:txBody>
      </p:sp>
    </p:spTree>
    <p:extLst>
      <p:ext uri="{BB962C8B-B14F-4D97-AF65-F5344CB8AC3E}">
        <p14:creationId xmlns:p14="http://schemas.microsoft.com/office/powerpoint/2010/main" val="1126390247"/>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Breast Cancer</a:t>
            </a:r>
          </a:p>
        </p:txBody>
      </p:sp>
      <p:sp>
        <p:nvSpPr>
          <p:cNvPr id="3" name="Content Placeholder 2"/>
          <p:cNvSpPr>
            <a:spLocks noGrp="1"/>
          </p:cNvSpPr>
          <p:nvPr>
            <p:ph idx="1"/>
          </p:nvPr>
        </p:nvSpPr>
        <p:spPr>
          <a:xfrm>
            <a:off x="649769" y="1690689"/>
            <a:ext cx="8401466" cy="4351338"/>
          </a:xfrm>
        </p:spPr>
        <p:txBody>
          <a:bodyPr>
            <a:normAutofit/>
          </a:bodyPr>
          <a:lstStyle/>
          <a:p>
            <a:r>
              <a:rPr lang="en-US" sz="2400" dirty="0"/>
              <a:t>1 in 37 Women die of breast Cancer, 2.7%</a:t>
            </a:r>
          </a:p>
          <a:p>
            <a:r>
              <a:rPr lang="en-US" sz="2400" dirty="0"/>
              <a:t>Types: Mass/Calcification  Pathology: Benign/Malignant</a:t>
            </a:r>
          </a:p>
          <a:p>
            <a:endParaRPr lang="en-US" sz="2400" dirty="0"/>
          </a:p>
          <a:p>
            <a:r>
              <a:rPr lang="en-US" sz="2400" dirty="0"/>
              <a:t>Tools: Physical exam, Imaging, and Biopsy. </a:t>
            </a:r>
          </a:p>
          <a:p>
            <a:r>
              <a:rPr lang="en-US" sz="2400" dirty="0"/>
              <a:t>Imaging types: Mammogram, MRI, Ultrasound.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5" name="Picture 5">
            <a:extLst>
              <a:ext uri="{FF2B5EF4-FFF2-40B4-BE49-F238E27FC236}">
                <a16:creationId xmlns:a16="http://schemas.microsoft.com/office/drawing/2014/main" id="{C99788FD-1D21-469E-9AE9-630EF8C8D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77" t="18685" r="6044" b="4855"/>
          <a:stretch/>
        </p:blipFill>
        <p:spPr bwMode="auto">
          <a:xfrm>
            <a:off x="6366222" y="4426772"/>
            <a:ext cx="1786144" cy="16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237" t="3212" r="13957" b="4385"/>
          <a:stretch/>
        </p:blipFill>
        <p:spPr>
          <a:xfrm>
            <a:off x="3624470" y="4426773"/>
            <a:ext cx="2186609" cy="16270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14" y="4426773"/>
            <a:ext cx="2148095" cy="1685803"/>
          </a:xfrm>
          <a:prstGeom prst="rect">
            <a:avLst/>
          </a:prstGeom>
        </p:spPr>
      </p:pic>
    </p:spTree>
    <p:extLst>
      <p:ext uri="{BB962C8B-B14F-4D97-AF65-F5344CB8AC3E}">
        <p14:creationId xmlns:p14="http://schemas.microsoft.com/office/powerpoint/2010/main" val="2129982784"/>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Breast Cancer</a:t>
            </a:r>
          </a:p>
        </p:txBody>
      </p:sp>
      <p:sp>
        <p:nvSpPr>
          <p:cNvPr id="3" name="Content Placeholder 2"/>
          <p:cNvSpPr>
            <a:spLocks noGrp="1"/>
          </p:cNvSpPr>
          <p:nvPr>
            <p:ph idx="1"/>
          </p:nvPr>
        </p:nvSpPr>
        <p:spPr>
          <a:xfrm>
            <a:off x="649769" y="1690689"/>
            <a:ext cx="8401466" cy="4351338"/>
          </a:xfrm>
        </p:spPr>
        <p:txBody>
          <a:bodyPr>
            <a:normAutofit/>
          </a:bodyPr>
          <a:lstStyle/>
          <a:p>
            <a:r>
              <a:rPr lang="en-US" sz="2400" dirty="0"/>
              <a:t>1 in 37 Women die of breast Cancer, 2.7%</a:t>
            </a:r>
          </a:p>
          <a:p>
            <a:r>
              <a:rPr lang="en-US" sz="2400" dirty="0"/>
              <a:t>Types: Mass/Calcification  Pathology: Benign/Malignant</a:t>
            </a:r>
          </a:p>
          <a:p>
            <a:endParaRPr lang="en-US" sz="2400" dirty="0"/>
          </a:p>
          <a:p>
            <a:r>
              <a:rPr lang="en-US" sz="2400" dirty="0"/>
              <a:t>Tools: Physical exam, Imaging, and Biopsy. </a:t>
            </a:r>
          </a:p>
          <a:p>
            <a:r>
              <a:rPr lang="en-US" sz="2400" dirty="0"/>
              <a:t>Imaging types: Mammogram, MRI, Ultrasound.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5" name="Picture 5">
            <a:extLst>
              <a:ext uri="{FF2B5EF4-FFF2-40B4-BE49-F238E27FC236}">
                <a16:creationId xmlns:a16="http://schemas.microsoft.com/office/drawing/2014/main" id="{C99788FD-1D21-469E-9AE9-630EF8C8D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77" t="18685" r="6044" b="4855"/>
          <a:stretch/>
        </p:blipFill>
        <p:spPr bwMode="auto">
          <a:xfrm>
            <a:off x="6366222" y="4426772"/>
            <a:ext cx="1786144" cy="16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237" t="3212" r="13957" b="4385"/>
          <a:stretch/>
        </p:blipFill>
        <p:spPr>
          <a:xfrm>
            <a:off x="3624470" y="4426773"/>
            <a:ext cx="2186609" cy="16270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14" y="4426773"/>
            <a:ext cx="2148095" cy="1685803"/>
          </a:xfrm>
          <a:prstGeom prst="rect">
            <a:avLst/>
          </a:prstGeom>
        </p:spPr>
      </p:pic>
    </p:spTree>
    <p:extLst>
      <p:ext uri="{BB962C8B-B14F-4D97-AF65-F5344CB8AC3E}">
        <p14:creationId xmlns:p14="http://schemas.microsoft.com/office/powerpoint/2010/main" val="2664594453"/>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Convolutional Neural Network</a:t>
            </a:r>
          </a:p>
        </p:txBody>
      </p:sp>
      <p:sp>
        <p:nvSpPr>
          <p:cNvPr id="3" name="Content Placeholder 2"/>
          <p:cNvSpPr>
            <a:spLocks noGrp="1"/>
          </p:cNvSpPr>
          <p:nvPr>
            <p:ph idx="1"/>
          </p:nvPr>
        </p:nvSpPr>
        <p:spPr>
          <a:xfrm>
            <a:off x="628650" y="1825625"/>
            <a:ext cx="7061525" cy="4351338"/>
          </a:xfrm>
        </p:spPr>
        <p:txBody>
          <a:bodyPr>
            <a:normAutofit/>
          </a:bodyPr>
          <a:lstStyle/>
          <a:p>
            <a:r>
              <a:rPr lang="en-US" dirty="0"/>
              <a:t>Classifier of the four Type/Pathology </a:t>
            </a:r>
          </a:p>
          <a:p>
            <a:r>
              <a:rPr lang="en-US" sz="2800" dirty="0"/>
              <a:t>Curated Breast Imaging Subset of DDSM</a:t>
            </a:r>
          </a:p>
          <a:p>
            <a:pPr lvl="1"/>
            <a:r>
              <a:rPr lang="en-US" sz="2400" dirty="0">
                <a:solidFill>
                  <a:schemeClr val="tx1"/>
                </a:solidFill>
              </a:rPr>
              <a:t>100 Full Mammograms for Object detection </a:t>
            </a:r>
          </a:p>
          <a:p>
            <a:pPr lvl="1"/>
            <a:r>
              <a:rPr lang="en-US" sz="2400" dirty="0">
                <a:solidFill>
                  <a:schemeClr val="tx1"/>
                </a:solidFill>
              </a:rPr>
              <a:t>2866 images for Training</a:t>
            </a:r>
          </a:p>
          <a:p>
            <a:pPr lvl="1"/>
            <a:r>
              <a:rPr lang="en-US" sz="2400" dirty="0">
                <a:solidFill>
                  <a:schemeClr val="tx1"/>
                </a:solidFill>
              </a:rPr>
              <a:t>744 images for Validation</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p:cNvPicPr>
            <a:picLocks noChangeAspect="1"/>
          </p:cNvPicPr>
          <p:nvPr/>
        </p:nvPicPr>
        <p:blipFill>
          <a:blip r:embed="rId2"/>
          <a:stretch>
            <a:fillRect/>
          </a:stretch>
        </p:blipFill>
        <p:spPr>
          <a:xfrm rot="5400000">
            <a:off x="6737788" y="2343488"/>
            <a:ext cx="2648165" cy="1050689"/>
          </a:xfrm>
          <a:prstGeom prst="rect">
            <a:avLst/>
          </a:prstGeom>
        </p:spPr>
      </p:pic>
      <p:pic>
        <p:nvPicPr>
          <p:cNvPr id="6" name="Picture 5">
            <a:extLst>
              <a:ext uri="{FF2B5EF4-FFF2-40B4-BE49-F238E27FC236}">
                <a16:creationId xmlns:a16="http://schemas.microsoft.com/office/drawing/2014/main" id="{F5371F33-B864-4B9F-AF2C-149072FD92C1}"/>
              </a:ext>
            </a:extLst>
          </p:cNvPr>
          <p:cNvPicPr>
            <a:picLocks noChangeAspect="1"/>
          </p:cNvPicPr>
          <p:nvPr/>
        </p:nvPicPr>
        <p:blipFill>
          <a:blip r:embed="rId3"/>
          <a:stretch>
            <a:fillRect/>
          </a:stretch>
        </p:blipFill>
        <p:spPr>
          <a:xfrm>
            <a:off x="7536526" y="3310731"/>
            <a:ext cx="1076325" cy="1381125"/>
          </a:xfrm>
          <a:prstGeom prst="rect">
            <a:avLst/>
          </a:prstGeom>
        </p:spPr>
      </p:pic>
      <p:pic>
        <p:nvPicPr>
          <p:cNvPr id="7" name="Picture 6">
            <a:extLst>
              <a:ext uri="{FF2B5EF4-FFF2-40B4-BE49-F238E27FC236}">
                <a16:creationId xmlns:a16="http://schemas.microsoft.com/office/drawing/2014/main" id="{A009C717-52CB-4EA1-BB02-C1FECE8FD4F6}"/>
              </a:ext>
            </a:extLst>
          </p:cNvPr>
          <p:cNvPicPr>
            <a:picLocks noChangeAspect="1"/>
          </p:cNvPicPr>
          <p:nvPr/>
        </p:nvPicPr>
        <p:blipFill>
          <a:blip r:embed="rId4"/>
          <a:stretch>
            <a:fillRect/>
          </a:stretch>
        </p:blipFill>
        <p:spPr>
          <a:xfrm>
            <a:off x="6834187" y="4005262"/>
            <a:ext cx="1304925" cy="1152525"/>
          </a:xfrm>
          <a:prstGeom prst="rect">
            <a:avLst/>
          </a:prstGeom>
        </p:spPr>
      </p:pic>
      <p:pic>
        <p:nvPicPr>
          <p:cNvPr id="8" name="Picture 7">
            <a:extLst>
              <a:ext uri="{FF2B5EF4-FFF2-40B4-BE49-F238E27FC236}">
                <a16:creationId xmlns:a16="http://schemas.microsoft.com/office/drawing/2014/main" id="{A7A5D803-A018-4444-8083-20DF0D7941B5}"/>
              </a:ext>
            </a:extLst>
          </p:cNvPr>
          <p:cNvPicPr>
            <a:picLocks noChangeAspect="1"/>
          </p:cNvPicPr>
          <p:nvPr/>
        </p:nvPicPr>
        <p:blipFill>
          <a:blip r:embed="rId5"/>
          <a:stretch>
            <a:fillRect/>
          </a:stretch>
        </p:blipFill>
        <p:spPr>
          <a:xfrm>
            <a:off x="6109031" y="4478874"/>
            <a:ext cx="1076325" cy="1357825"/>
          </a:xfrm>
          <a:prstGeom prst="rect">
            <a:avLst/>
          </a:prstGeom>
        </p:spPr>
      </p:pic>
      <p:pic>
        <p:nvPicPr>
          <p:cNvPr id="9" name="Picture 8">
            <a:extLst>
              <a:ext uri="{FF2B5EF4-FFF2-40B4-BE49-F238E27FC236}">
                <a16:creationId xmlns:a16="http://schemas.microsoft.com/office/drawing/2014/main" id="{04C4A6BC-06B8-407B-B06F-EA9F4BEA6864}"/>
              </a:ext>
            </a:extLst>
          </p:cNvPr>
          <p:cNvPicPr>
            <a:picLocks noChangeAspect="1"/>
          </p:cNvPicPr>
          <p:nvPr/>
        </p:nvPicPr>
        <p:blipFill>
          <a:blip r:embed="rId6"/>
          <a:stretch>
            <a:fillRect/>
          </a:stretch>
        </p:blipFill>
        <p:spPr>
          <a:xfrm>
            <a:off x="4995863" y="5179280"/>
            <a:ext cx="1462087" cy="1266825"/>
          </a:xfrm>
          <a:prstGeom prst="rect">
            <a:avLst/>
          </a:prstGeom>
        </p:spPr>
      </p:pic>
    </p:spTree>
    <p:extLst>
      <p:ext uri="{BB962C8B-B14F-4D97-AF65-F5344CB8AC3E}">
        <p14:creationId xmlns:p14="http://schemas.microsoft.com/office/powerpoint/2010/main" val="1281435679"/>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Convolutional Neural Network</a:t>
            </a:r>
          </a:p>
        </p:txBody>
      </p:sp>
      <p:sp>
        <p:nvSpPr>
          <p:cNvPr id="3" name="Content Placeholder 2"/>
          <p:cNvSpPr>
            <a:spLocks noGrp="1"/>
          </p:cNvSpPr>
          <p:nvPr>
            <p:ph idx="1"/>
          </p:nvPr>
        </p:nvSpPr>
        <p:spPr>
          <a:xfrm>
            <a:off x="628650" y="1825624"/>
            <a:ext cx="7061525" cy="2648165"/>
          </a:xfrm>
        </p:spPr>
        <p:txBody>
          <a:bodyPr>
            <a:normAutofit/>
          </a:bodyPr>
          <a:lstStyle/>
          <a:p>
            <a:r>
              <a:rPr lang="en-US" dirty="0"/>
              <a:t>Classifier of the four Type/Pathology </a:t>
            </a:r>
          </a:p>
          <a:p>
            <a:r>
              <a:rPr lang="en-US" sz="2800" dirty="0"/>
              <a:t>Curated Breast Imaging Subset of DDSM</a:t>
            </a:r>
          </a:p>
          <a:p>
            <a:pPr lvl="1"/>
            <a:r>
              <a:rPr lang="en-US" sz="2400" dirty="0">
                <a:solidFill>
                  <a:schemeClr val="tx1"/>
                </a:solidFill>
              </a:rPr>
              <a:t>100 Full Mammograms for Object detection </a:t>
            </a:r>
          </a:p>
          <a:p>
            <a:pPr lvl="1"/>
            <a:r>
              <a:rPr lang="en-US" sz="2400" dirty="0">
                <a:solidFill>
                  <a:schemeClr val="tx1"/>
                </a:solidFill>
              </a:rPr>
              <a:t>2866 images for Training</a:t>
            </a:r>
          </a:p>
          <a:p>
            <a:pPr lvl="1"/>
            <a:r>
              <a:rPr lang="en-US" sz="2400" dirty="0">
                <a:solidFill>
                  <a:schemeClr val="tx1"/>
                </a:solidFill>
              </a:rPr>
              <a:t>744 images for Validation</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pic>
        <p:nvPicPr>
          <p:cNvPr id="5" name="Picture 4"/>
          <p:cNvPicPr>
            <a:picLocks noChangeAspect="1"/>
          </p:cNvPicPr>
          <p:nvPr/>
        </p:nvPicPr>
        <p:blipFill>
          <a:blip r:embed="rId2"/>
          <a:stretch>
            <a:fillRect/>
          </a:stretch>
        </p:blipFill>
        <p:spPr>
          <a:xfrm rot="5400000">
            <a:off x="6737788" y="2343488"/>
            <a:ext cx="2648165" cy="1050689"/>
          </a:xfrm>
          <a:prstGeom prst="rect">
            <a:avLst/>
          </a:prstGeom>
        </p:spPr>
      </p:pic>
      <p:pic>
        <p:nvPicPr>
          <p:cNvPr id="6" name="Picture 5">
            <a:extLst>
              <a:ext uri="{FF2B5EF4-FFF2-40B4-BE49-F238E27FC236}">
                <a16:creationId xmlns:a16="http://schemas.microsoft.com/office/drawing/2014/main" id="{F5371F33-B864-4B9F-AF2C-149072FD92C1}"/>
              </a:ext>
            </a:extLst>
          </p:cNvPr>
          <p:cNvPicPr>
            <a:picLocks noChangeAspect="1"/>
          </p:cNvPicPr>
          <p:nvPr/>
        </p:nvPicPr>
        <p:blipFill>
          <a:blip r:embed="rId3"/>
          <a:stretch>
            <a:fillRect/>
          </a:stretch>
        </p:blipFill>
        <p:spPr>
          <a:xfrm>
            <a:off x="7536526" y="3310731"/>
            <a:ext cx="1076325" cy="1381125"/>
          </a:xfrm>
          <a:prstGeom prst="rect">
            <a:avLst/>
          </a:prstGeom>
        </p:spPr>
      </p:pic>
      <p:pic>
        <p:nvPicPr>
          <p:cNvPr id="7" name="Picture 6">
            <a:extLst>
              <a:ext uri="{FF2B5EF4-FFF2-40B4-BE49-F238E27FC236}">
                <a16:creationId xmlns:a16="http://schemas.microsoft.com/office/drawing/2014/main" id="{A009C717-52CB-4EA1-BB02-C1FECE8FD4F6}"/>
              </a:ext>
            </a:extLst>
          </p:cNvPr>
          <p:cNvPicPr>
            <a:picLocks noChangeAspect="1"/>
          </p:cNvPicPr>
          <p:nvPr/>
        </p:nvPicPr>
        <p:blipFill>
          <a:blip r:embed="rId4"/>
          <a:stretch>
            <a:fillRect/>
          </a:stretch>
        </p:blipFill>
        <p:spPr>
          <a:xfrm>
            <a:off x="6834187" y="4005262"/>
            <a:ext cx="1304925" cy="1152525"/>
          </a:xfrm>
          <a:prstGeom prst="rect">
            <a:avLst/>
          </a:prstGeom>
        </p:spPr>
      </p:pic>
      <p:pic>
        <p:nvPicPr>
          <p:cNvPr id="8" name="Picture 7">
            <a:extLst>
              <a:ext uri="{FF2B5EF4-FFF2-40B4-BE49-F238E27FC236}">
                <a16:creationId xmlns:a16="http://schemas.microsoft.com/office/drawing/2014/main" id="{A7A5D803-A018-4444-8083-20DF0D7941B5}"/>
              </a:ext>
            </a:extLst>
          </p:cNvPr>
          <p:cNvPicPr>
            <a:picLocks noChangeAspect="1"/>
          </p:cNvPicPr>
          <p:nvPr/>
        </p:nvPicPr>
        <p:blipFill>
          <a:blip r:embed="rId5"/>
          <a:stretch>
            <a:fillRect/>
          </a:stretch>
        </p:blipFill>
        <p:spPr>
          <a:xfrm>
            <a:off x="6109031" y="4478874"/>
            <a:ext cx="1076325" cy="1357825"/>
          </a:xfrm>
          <a:prstGeom prst="rect">
            <a:avLst/>
          </a:prstGeom>
        </p:spPr>
      </p:pic>
      <p:pic>
        <p:nvPicPr>
          <p:cNvPr id="9" name="Picture 8">
            <a:extLst>
              <a:ext uri="{FF2B5EF4-FFF2-40B4-BE49-F238E27FC236}">
                <a16:creationId xmlns:a16="http://schemas.microsoft.com/office/drawing/2014/main" id="{04C4A6BC-06B8-407B-B06F-EA9F4BEA6864}"/>
              </a:ext>
            </a:extLst>
          </p:cNvPr>
          <p:cNvPicPr>
            <a:picLocks noChangeAspect="1"/>
          </p:cNvPicPr>
          <p:nvPr/>
        </p:nvPicPr>
        <p:blipFill>
          <a:blip r:embed="rId6"/>
          <a:stretch>
            <a:fillRect/>
          </a:stretch>
        </p:blipFill>
        <p:spPr>
          <a:xfrm>
            <a:off x="4995863" y="5179280"/>
            <a:ext cx="1462087" cy="1266825"/>
          </a:xfrm>
          <a:prstGeom prst="rect">
            <a:avLst/>
          </a:prstGeom>
        </p:spPr>
      </p:pic>
    </p:spTree>
    <p:extLst>
      <p:ext uri="{BB962C8B-B14F-4D97-AF65-F5344CB8AC3E}">
        <p14:creationId xmlns:p14="http://schemas.microsoft.com/office/powerpoint/2010/main" val="2009414578"/>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Convolutional Neural Network</a:t>
            </a:r>
          </a:p>
        </p:txBody>
      </p:sp>
      <p:sp>
        <p:nvSpPr>
          <p:cNvPr id="3" name="Content Placeholder 2"/>
          <p:cNvSpPr>
            <a:spLocks noGrp="1"/>
          </p:cNvSpPr>
          <p:nvPr>
            <p:ph idx="1"/>
          </p:nvPr>
        </p:nvSpPr>
        <p:spPr>
          <a:xfrm>
            <a:off x="628650" y="1825624"/>
            <a:ext cx="7061525" cy="2648165"/>
          </a:xfrm>
        </p:spPr>
        <p:txBody>
          <a:bodyPr>
            <a:normAutofit/>
          </a:bodyPr>
          <a:lstStyle/>
          <a:p>
            <a:r>
              <a:rPr lang="en-US" dirty="0"/>
              <a:t>Classifier of the four Type/Pathology </a:t>
            </a:r>
          </a:p>
          <a:p>
            <a:r>
              <a:rPr lang="en-US" sz="2800" dirty="0"/>
              <a:t>Curated Breast Imaging Subset of DDSM</a:t>
            </a:r>
          </a:p>
          <a:p>
            <a:pPr lvl="1"/>
            <a:r>
              <a:rPr lang="en-US" sz="2400" dirty="0">
                <a:solidFill>
                  <a:schemeClr val="tx1"/>
                </a:solidFill>
              </a:rPr>
              <a:t>100 Full Mammograms for Object detection </a:t>
            </a:r>
          </a:p>
          <a:p>
            <a:pPr lvl="1"/>
            <a:r>
              <a:rPr lang="en-US" sz="2400" dirty="0">
                <a:solidFill>
                  <a:schemeClr val="tx1"/>
                </a:solidFill>
              </a:rPr>
              <a:t>2866 images for Training</a:t>
            </a:r>
          </a:p>
          <a:p>
            <a:pPr lvl="1"/>
            <a:r>
              <a:rPr lang="en-US" sz="2400" dirty="0">
                <a:solidFill>
                  <a:schemeClr val="tx1"/>
                </a:solidFill>
              </a:rPr>
              <a:t>744 images for Validation</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pic>
        <p:nvPicPr>
          <p:cNvPr id="5" name="Picture 4"/>
          <p:cNvPicPr>
            <a:picLocks noChangeAspect="1"/>
          </p:cNvPicPr>
          <p:nvPr/>
        </p:nvPicPr>
        <p:blipFill>
          <a:blip r:embed="rId2"/>
          <a:stretch>
            <a:fillRect/>
          </a:stretch>
        </p:blipFill>
        <p:spPr>
          <a:xfrm rot="5400000">
            <a:off x="6737788" y="2343488"/>
            <a:ext cx="2648165" cy="1050689"/>
          </a:xfrm>
          <a:prstGeom prst="rect">
            <a:avLst/>
          </a:prstGeom>
        </p:spPr>
      </p:pic>
      <p:pic>
        <p:nvPicPr>
          <p:cNvPr id="6" name="Picture 5">
            <a:extLst>
              <a:ext uri="{FF2B5EF4-FFF2-40B4-BE49-F238E27FC236}">
                <a16:creationId xmlns:a16="http://schemas.microsoft.com/office/drawing/2014/main" id="{F5371F33-B864-4B9F-AF2C-149072FD92C1}"/>
              </a:ext>
            </a:extLst>
          </p:cNvPr>
          <p:cNvPicPr>
            <a:picLocks noChangeAspect="1"/>
          </p:cNvPicPr>
          <p:nvPr/>
        </p:nvPicPr>
        <p:blipFill>
          <a:blip r:embed="rId3"/>
          <a:stretch>
            <a:fillRect/>
          </a:stretch>
        </p:blipFill>
        <p:spPr>
          <a:xfrm>
            <a:off x="7536526" y="3310731"/>
            <a:ext cx="1076325" cy="1381125"/>
          </a:xfrm>
          <a:prstGeom prst="rect">
            <a:avLst/>
          </a:prstGeom>
        </p:spPr>
      </p:pic>
      <p:pic>
        <p:nvPicPr>
          <p:cNvPr id="7" name="Picture 6">
            <a:extLst>
              <a:ext uri="{FF2B5EF4-FFF2-40B4-BE49-F238E27FC236}">
                <a16:creationId xmlns:a16="http://schemas.microsoft.com/office/drawing/2014/main" id="{A009C717-52CB-4EA1-BB02-C1FECE8FD4F6}"/>
              </a:ext>
            </a:extLst>
          </p:cNvPr>
          <p:cNvPicPr>
            <a:picLocks noChangeAspect="1"/>
          </p:cNvPicPr>
          <p:nvPr/>
        </p:nvPicPr>
        <p:blipFill>
          <a:blip r:embed="rId4"/>
          <a:stretch>
            <a:fillRect/>
          </a:stretch>
        </p:blipFill>
        <p:spPr>
          <a:xfrm>
            <a:off x="6834187" y="4005262"/>
            <a:ext cx="1304925" cy="1152525"/>
          </a:xfrm>
          <a:prstGeom prst="rect">
            <a:avLst/>
          </a:prstGeom>
        </p:spPr>
      </p:pic>
      <p:pic>
        <p:nvPicPr>
          <p:cNvPr id="8" name="Picture 7">
            <a:extLst>
              <a:ext uri="{FF2B5EF4-FFF2-40B4-BE49-F238E27FC236}">
                <a16:creationId xmlns:a16="http://schemas.microsoft.com/office/drawing/2014/main" id="{A7A5D803-A018-4444-8083-20DF0D7941B5}"/>
              </a:ext>
            </a:extLst>
          </p:cNvPr>
          <p:cNvPicPr>
            <a:picLocks noChangeAspect="1"/>
          </p:cNvPicPr>
          <p:nvPr/>
        </p:nvPicPr>
        <p:blipFill>
          <a:blip r:embed="rId5"/>
          <a:stretch>
            <a:fillRect/>
          </a:stretch>
        </p:blipFill>
        <p:spPr>
          <a:xfrm>
            <a:off x="6109031" y="4478874"/>
            <a:ext cx="1076325" cy="1357825"/>
          </a:xfrm>
          <a:prstGeom prst="rect">
            <a:avLst/>
          </a:prstGeom>
        </p:spPr>
      </p:pic>
      <p:pic>
        <p:nvPicPr>
          <p:cNvPr id="9" name="Picture 8">
            <a:extLst>
              <a:ext uri="{FF2B5EF4-FFF2-40B4-BE49-F238E27FC236}">
                <a16:creationId xmlns:a16="http://schemas.microsoft.com/office/drawing/2014/main" id="{04C4A6BC-06B8-407B-B06F-EA9F4BEA6864}"/>
              </a:ext>
            </a:extLst>
          </p:cNvPr>
          <p:cNvPicPr>
            <a:picLocks noChangeAspect="1"/>
          </p:cNvPicPr>
          <p:nvPr/>
        </p:nvPicPr>
        <p:blipFill>
          <a:blip r:embed="rId6"/>
          <a:stretch>
            <a:fillRect/>
          </a:stretch>
        </p:blipFill>
        <p:spPr>
          <a:xfrm>
            <a:off x="4995863" y="5179280"/>
            <a:ext cx="1462087" cy="1266825"/>
          </a:xfrm>
          <a:prstGeom prst="rect">
            <a:avLst/>
          </a:prstGeom>
        </p:spPr>
      </p:pic>
      <p:sp>
        <p:nvSpPr>
          <p:cNvPr id="10" name="Content Placeholder 2">
            <a:extLst>
              <a:ext uri="{FF2B5EF4-FFF2-40B4-BE49-F238E27FC236}">
                <a16:creationId xmlns:a16="http://schemas.microsoft.com/office/drawing/2014/main" id="{9E9EC123-EF64-4683-99FC-B7D7C9E926B6}"/>
              </a:ext>
            </a:extLst>
          </p:cNvPr>
          <p:cNvSpPr txBox="1">
            <a:spLocks/>
          </p:cNvSpPr>
          <p:nvPr/>
        </p:nvSpPr>
        <p:spPr>
          <a:xfrm>
            <a:off x="628650" y="3981954"/>
            <a:ext cx="5854367" cy="2648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400" dirty="0">
                <a:solidFill>
                  <a:schemeClr val="tx1"/>
                </a:solidFill>
              </a:rPr>
              <a:t>Biased dataset – All images contain cancer</a:t>
            </a:r>
          </a:p>
          <a:p>
            <a:pPr lvl="2"/>
            <a:endParaRPr lang="en-US" dirty="0"/>
          </a:p>
        </p:txBody>
      </p:sp>
    </p:spTree>
    <p:extLst>
      <p:ext uri="{BB962C8B-B14F-4D97-AF65-F5344CB8AC3E}">
        <p14:creationId xmlns:p14="http://schemas.microsoft.com/office/powerpoint/2010/main" val="1625774323"/>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Convolutional Neural Network</a:t>
            </a:r>
          </a:p>
        </p:txBody>
      </p:sp>
      <p:sp>
        <p:nvSpPr>
          <p:cNvPr id="3" name="Content Placeholder 2"/>
          <p:cNvSpPr>
            <a:spLocks noGrp="1"/>
          </p:cNvSpPr>
          <p:nvPr>
            <p:ph idx="1"/>
          </p:nvPr>
        </p:nvSpPr>
        <p:spPr/>
        <p:txBody>
          <a:bodyPr>
            <a:normAutofit/>
          </a:bodyPr>
          <a:lstStyle/>
          <a:p>
            <a:r>
              <a:rPr lang="en-US" sz="2800" dirty="0"/>
              <a:t>Object detection</a:t>
            </a:r>
          </a:p>
          <a:p>
            <a:pPr lvl="1"/>
            <a:r>
              <a:rPr lang="en-US" sz="2400" dirty="0">
                <a:solidFill>
                  <a:schemeClr val="tx1"/>
                </a:solidFill>
              </a:rPr>
              <a:t>Sliding window detector</a:t>
            </a:r>
          </a:p>
          <a:p>
            <a:pPr lvl="2"/>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7" name="Content Placeholder 5">
            <a:extLst>
              <a:ext uri="{FF2B5EF4-FFF2-40B4-BE49-F238E27FC236}">
                <a16:creationId xmlns:a16="http://schemas.microsoft.com/office/drawing/2014/main" id="{7B709403-9E1E-4C7B-B07B-925EDABBBA9E}"/>
              </a:ext>
            </a:extLst>
          </p:cNvPr>
          <p:cNvPicPr>
            <a:picLocks noChangeAspect="1"/>
          </p:cNvPicPr>
          <p:nvPr/>
        </p:nvPicPr>
        <p:blipFill rotWithShape="1">
          <a:blip r:embed="rId2"/>
          <a:srcRect l="31443" t="26280" r="15094" b="9777"/>
          <a:stretch/>
        </p:blipFill>
        <p:spPr>
          <a:xfrm>
            <a:off x="5236115" y="2924084"/>
            <a:ext cx="1918505" cy="3377203"/>
          </a:xfrm>
          <a:prstGeom prst="rect">
            <a:avLst/>
          </a:prstGeom>
        </p:spPr>
      </p:pic>
      <p:sp>
        <p:nvSpPr>
          <p:cNvPr id="9" name="Rectangle 8">
            <a:extLst>
              <a:ext uri="{FF2B5EF4-FFF2-40B4-BE49-F238E27FC236}">
                <a16:creationId xmlns:a16="http://schemas.microsoft.com/office/drawing/2014/main" id="{A6E3DC85-F381-4855-BE2C-1890CC4E0D1B}"/>
              </a:ext>
            </a:extLst>
          </p:cNvPr>
          <p:cNvSpPr/>
          <p:nvPr/>
        </p:nvSpPr>
        <p:spPr>
          <a:xfrm>
            <a:off x="6028751" y="4964468"/>
            <a:ext cx="333232" cy="3871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5">
            <a:extLst>
              <a:ext uri="{FF2B5EF4-FFF2-40B4-BE49-F238E27FC236}">
                <a16:creationId xmlns:a16="http://schemas.microsoft.com/office/drawing/2014/main" id="{A6880F65-059B-4EC9-9A1B-4CD75491CEAD}"/>
              </a:ext>
            </a:extLst>
          </p:cNvPr>
          <p:cNvPicPr>
            <a:picLocks noChangeAspect="1"/>
          </p:cNvPicPr>
          <p:nvPr/>
        </p:nvPicPr>
        <p:blipFill rotWithShape="1">
          <a:blip r:embed="rId2"/>
          <a:srcRect l="31443" t="26280" r="15094" b="9777"/>
          <a:stretch/>
        </p:blipFill>
        <p:spPr>
          <a:xfrm>
            <a:off x="480184" y="2924084"/>
            <a:ext cx="1918505" cy="3377203"/>
          </a:xfrm>
          <a:prstGeom prst="rect">
            <a:avLst/>
          </a:prstGeom>
        </p:spPr>
      </p:pic>
      <p:sp>
        <p:nvSpPr>
          <p:cNvPr id="13" name="Rectangle 12">
            <a:extLst>
              <a:ext uri="{FF2B5EF4-FFF2-40B4-BE49-F238E27FC236}">
                <a16:creationId xmlns:a16="http://schemas.microsoft.com/office/drawing/2014/main" id="{37F4A835-09FD-42AC-A1FF-37EAA3EB9254}"/>
              </a:ext>
            </a:extLst>
          </p:cNvPr>
          <p:cNvSpPr/>
          <p:nvPr/>
        </p:nvSpPr>
        <p:spPr>
          <a:xfrm>
            <a:off x="893787" y="3513336"/>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5312D4-F1E4-4F82-8E93-242D0C1DE8B7}"/>
              </a:ext>
            </a:extLst>
          </p:cNvPr>
          <p:cNvSpPr/>
          <p:nvPr/>
        </p:nvSpPr>
        <p:spPr>
          <a:xfrm>
            <a:off x="1077008" y="3807699"/>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D2805E-5B96-4037-AB86-4795A2793D9B}"/>
              </a:ext>
            </a:extLst>
          </p:cNvPr>
          <p:cNvSpPr/>
          <p:nvPr/>
        </p:nvSpPr>
        <p:spPr>
          <a:xfrm>
            <a:off x="1284474" y="4083460"/>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A1FE15-E75A-431B-961B-E6FB1E5AFF13}"/>
              </a:ext>
            </a:extLst>
          </p:cNvPr>
          <p:cNvSpPr/>
          <p:nvPr/>
        </p:nvSpPr>
        <p:spPr>
          <a:xfrm>
            <a:off x="1522084" y="4339217"/>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01E41E-AD3D-4E17-BC1C-69BF65C86735}"/>
              </a:ext>
            </a:extLst>
          </p:cNvPr>
          <p:cNvSpPr/>
          <p:nvPr/>
        </p:nvSpPr>
        <p:spPr>
          <a:xfrm>
            <a:off x="1751786" y="4577279"/>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54925A-1764-4BFB-87C9-CBB5F0D39B55}"/>
              </a:ext>
            </a:extLst>
          </p:cNvPr>
          <p:cNvSpPr/>
          <p:nvPr/>
        </p:nvSpPr>
        <p:spPr>
          <a:xfrm>
            <a:off x="1981488" y="4833036"/>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6E1087-3FAC-479A-8C91-23C51F5BC86C}"/>
              </a:ext>
            </a:extLst>
          </p:cNvPr>
          <p:cNvSpPr/>
          <p:nvPr/>
        </p:nvSpPr>
        <p:spPr>
          <a:xfrm>
            <a:off x="480184" y="2924084"/>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4242D9-2323-448C-B9A4-7F65E674E04D}"/>
              </a:ext>
            </a:extLst>
          </p:cNvPr>
          <p:cNvSpPr/>
          <p:nvPr/>
        </p:nvSpPr>
        <p:spPr>
          <a:xfrm>
            <a:off x="702743" y="3235405"/>
            <a:ext cx="333232" cy="3871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877083"/>
      </p:ext>
    </p:extLst>
  </p:cSld>
  <p:clrMapOvr>
    <a:masterClrMapping/>
  </p:clrMapOvr>
  <mc:AlternateContent xmlns:mc="http://schemas.openxmlformats.org/markup-compatibility/2006">
    <mc:Choice xmlns:p14="http://schemas.microsoft.com/office/powerpoint/2010/main" Requires="p14">
      <p:transition p14:dur="150" advClick="0"/>
    </mc:Choice>
    <mc:Fallback>
      <p:transition advClick="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1003</TotalTime>
  <Words>1035</Words>
  <Application>Microsoft Office PowerPoint</Application>
  <PresentationFormat>On-screen Show (4:3)</PresentationFormat>
  <Paragraphs>230</Paragraphs>
  <Slides>33</Slides>
  <Notes>1</Notes>
  <HiddenSlides>24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Arial</vt:lpstr>
      <vt:lpstr>Arial</vt:lpstr>
      <vt:lpstr>Calibri</vt:lpstr>
      <vt:lpstr>Calibri Light</vt:lpstr>
      <vt:lpstr>Times</vt:lpstr>
      <vt:lpstr>Office Theme</vt:lpstr>
      <vt:lpstr>Chart</vt:lpstr>
      <vt:lpstr>The Simultaneous Detection and Classification of Mass and Calcification Leading to Breast Cancer in Mammograms </vt:lpstr>
      <vt:lpstr>Talking points</vt:lpstr>
      <vt:lpstr>Abstract</vt:lpstr>
      <vt:lpstr>Introduction: Breast Cancer</vt:lpstr>
      <vt:lpstr>Introduction: Breast Cancer</vt:lpstr>
      <vt:lpstr>Introduction: Convolutional Neural Network</vt:lpstr>
      <vt:lpstr>Introduction: Convolutional Neural Network</vt:lpstr>
      <vt:lpstr>Introduction: Convolutional Neural Network</vt:lpstr>
      <vt:lpstr>Introduction: Convolutional Neural Network</vt:lpstr>
      <vt:lpstr>Introduction: Convolutional Neural Network</vt:lpstr>
      <vt:lpstr>Background: Mammogram</vt:lpstr>
      <vt:lpstr>Background: Mammogram</vt:lpstr>
      <vt:lpstr>Background: Mammogram</vt:lpstr>
      <vt:lpstr>Background: Neural Networks</vt:lpstr>
      <vt:lpstr>Background: Neural Networks</vt:lpstr>
      <vt:lpstr>Background: Neural Networks</vt:lpstr>
      <vt:lpstr>Background: Neural Networks</vt:lpstr>
      <vt:lpstr>Background: Neural Networks</vt:lpstr>
      <vt:lpstr>Background: Data</vt:lpstr>
      <vt:lpstr>Method</vt:lpstr>
      <vt:lpstr>Method</vt:lpstr>
      <vt:lpstr>Results</vt:lpstr>
      <vt:lpstr>Results</vt:lpstr>
      <vt:lpstr>Ethics</vt:lpstr>
      <vt:lpstr>Ethics</vt:lpstr>
      <vt:lpstr>Ethics</vt:lpstr>
      <vt:lpstr>Ethics</vt:lpstr>
      <vt:lpstr>Ethics</vt:lpstr>
      <vt:lpstr>Ethics</vt:lpstr>
      <vt:lpstr>Future Works</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Scott Gozdzialski</cp:lastModifiedBy>
  <cp:revision>48</cp:revision>
  <dcterms:created xsi:type="dcterms:W3CDTF">2017-03-18T16:30:52Z</dcterms:created>
  <dcterms:modified xsi:type="dcterms:W3CDTF">2019-03-13T22:20:43Z</dcterms:modified>
</cp:coreProperties>
</file>